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2" r:id="rId2"/>
  </p:sldMasterIdLst>
  <p:notesMasterIdLst>
    <p:notesMasterId r:id="rId43"/>
  </p:notesMasterIdLst>
  <p:sldIdLst>
    <p:sldId id="276" r:id="rId3"/>
    <p:sldId id="409" r:id="rId4"/>
    <p:sldId id="411" r:id="rId5"/>
    <p:sldId id="413" r:id="rId6"/>
    <p:sldId id="422" r:id="rId7"/>
    <p:sldId id="414" r:id="rId8"/>
    <p:sldId id="415" r:id="rId9"/>
    <p:sldId id="416" r:id="rId10"/>
    <p:sldId id="417" r:id="rId11"/>
    <p:sldId id="418" r:id="rId12"/>
    <p:sldId id="423" r:id="rId13"/>
    <p:sldId id="419" r:id="rId14"/>
    <p:sldId id="420" r:id="rId15"/>
    <p:sldId id="378" r:id="rId16"/>
    <p:sldId id="391" r:id="rId17"/>
    <p:sldId id="380" r:id="rId18"/>
    <p:sldId id="382" r:id="rId19"/>
    <p:sldId id="381" r:id="rId20"/>
    <p:sldId id="393" r:id="rId21"/>
    <p:sldId id="394" r:id="rId22"/>
    <p:sldId id="383" r:id="rId23"/>
    <p:sldId id="395" r:id="rId24"/>
    <p:sldId id="384" r:id="rId25"/>
    <p:sldId id="396" r:id="rId26"/>
    <p:sldId id="397" r:id="rId27"/>
    <p:sldId id="398" r:id="rId28"/>
    <p:sldId id="399" r:id="rId29"/>
    <p:sldId id="400" r:id="rId30"/>
    <p:sldId id="407" r:id="rId31"/>
    <p:sldId id="385" r:id="rId32"/>
    <p:sldId id="386" r:id="rId33"/>
    <p:sldId id="388" r:id="rId34"/>
    <p:sldId id="401" r:id="rId35"/>
    <p:sldId id="402" r:id="rId36"/>
    <p:sldId id="403" r:id="rId37"/>
    <p:sldId id="408" r:id="rId38"/>
    <p:sldId id="387" r:id="rId39"/>
    <p:sldId id="404" r:id="rId40"/>
    <p:sldId id="405" r:id="rId41"/>
    <p:sldId id="406"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88">
          <p15:clr>
            <a:srgbClr val="A4A3A4"/>
          </p15:clr>
        </p15:guide>
        <p15:guide id="2" pos="47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4B2E83"/>
    <a:srgbClr val="E8D3A2"/>
    <a:srgbClr val="E8E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63" autoAdjust="0"/>
    <p:restoredTop sz="84326"/>
  </p:normalViewPr>
  <p:slideViewPr>
    <p:cSldViewPr snapToGrid="0" snapToObjects="1" showGuides="1">
      <p:cViewPr varScale="1">
        <p:scale>
          <a:sx n="92" d="100"/>
          <a:sy n="92" d="100"/>
        </p:scale>
        <p:origin x="464" y="176"/>
      </p:cViewPr>
      <p:guideLst>
        <p:guide orient="horz" pos="2488"/>
        <p:guide pos="478"/>
      </p:guideLst>
    </p:cSldViewPr>
  </p:slideViewPr>
  <p:outlineViewPr>
    <p:cViewPr>
      <p:scale>
        <a:sx n="33" d="100"/>
        <a:sy n="33" d="100"/>
      </p:scale>
      <p:origin x="0" y="-9144"/>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16" d="100"/>
          <a:sy n="116" d="100"/>
        </p:scale>
        <p:origin x="2240" y="192"/>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notesMaster" Target="notesMasters/notesMaster1.xml"/><Relationship Id="rId44" Type="http://schemas.openxmlformats.org/officeDocument/2006/relationships/presProps" Target="presProps.xml"/><Relationship Id="rId4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EA69A4-43A8-4442-8088-0B845332DB30}" type="datetimeFigureOut">
              <a:rPr lang="en-US" smtClean="0"/>
              <a:t>2/15/18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39985C-6B1E-BE4B-8B6E-1AD097E07E34}" type="slidenum">
              <a:rPr lang="en-US" smtClean="0"/>
              <a:t>‹#›</a:t>
            </a:fld>
            <a:endParaRPr lang="en-US"/>
          </a:p>
        </p:txBody>
      </p:sp>
    </p:spTree>
    <p:extLst>
      <p:ext uri="{BB962C8B-B14F-4D97-AF65-F5344CB8AC3E}">
        <p14:creationId xmlns:p14="http://schemas.microsoft.com/office/powerpoint/2010/main" val="1465741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39985C-6B1E-BE4B-8B6E-1AD097E07E34}" type="slidenum">
              <a:rPr lang="en-US" smtClean="0"/>
              <a:t>4</a:t>
            </a:fld>
            <a:endParaRPr lang="en-US"/>
          </a:p>
        </p:txBody>
      </p:sp>
    </p:spTree>
    <p:extLst>
      <p:ext uri="{BB962C8B-B14F-4D97-AF65-F5344CB8AC3E}">
        <p14:creationId xmlns:p14="http://schemas.microsoft.com/office/powerpoint/2010/main" val="556087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39985C-6B1E-BE4B-8B6E-1AD097E07E34}" type="slidenum">
              <a:rPr lang="en-US" smtClean="0"/>
              <a:t>5</a:t>
            </a:fld>
            <a:endParaRPr lang="en-US"/>
          </a:p>
        </p:txBody>
      </p:sp>
    </p:spTree>
    <p:extLst>
      <p:ext uri="{BB962C8B-B14F-4D97-AF65-F5344CB8AC3E}">
        <p14:creationId xmlns:p14="http://schemas.microsoft.com/office/powerpoint/2010/main" val="1277581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39985C-6B1E-BE4B-8B6E-1AD097E07E34}" type="slidenum">
              <a:rPr lang="en-US" smtClean="0"/>
              <a:t>12</a:t>
            </a:fld>
            <a:endParaRPr lang="en-US"/>
          </a:p>
        </p:txBody>
      </p:sp>
    </p:spTree>
    <p:extLst>
      <p:ext uri="{BB962C8B-B14F-4D97-AF65-F5344CB8AC3E}">
        <p14:creationId xmlns:p14="http://schemas.microsoft.com/office/powerpoint/2010/main" val="1631709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39985C-6B1E-BE4B-8B6E-1AD097E07E34}" type="slidenum">
              <a:rPr lang="en-US" smtClean="0"/>
              <a:t>29</a:t>
            </a:fld>
            <a:endParaRPr lang="en-US"/>
          </a:p>
        </p:txBody>
      </p:sp>
    </p:spTree>
    <p:extLst>
      <p:ext uri="{BB962C8B-B14F-4D97-AF65-F5344CB8AC3E}">
        <p14:creationId xmlns:p14="http://schemas.microsoft.com/office/powerpoint/2010/main" val="598694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39985C-6B1E-BE4B-8B6E-1AD097E07E34}" type="slidenum">
              <a:rPr lang="en-US" smtClean="0"/>
              <a:t>32</a:t>
            </a:fld>
            <a:endParaRPr lang="en-US"/>
          </a:p>
        </p:txBody>
      </p:sp>
    </p:spTree>
    <p:extLst>
      <p:ext uri="{BB962C8B-B14F-4D97-AF65-F5344CB8AC3E}">
        <p14:creationId xmlns:p14="http://schemas.microsoft.com/office/powerpoint/2010/main" val="17714008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3.png"/><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pic>
        <p:nvPicPr>
          <p:cNvPr id="9" name="Picture 8"/>
          <p:cNvPicPr>
            <a:picLocks noChangeAspect="1"/>
          </p:cNvPicPr>
          <p:nvPr userDrawn="1"/>
        </p:nvPicPr>
        <p:blipFill>
          <a:blip r:embed="rId3"/>
          <a:stretch>
            <a:fillRect/>
          </a:stretch>
        </p:blipFill>
        <p:spPr>
          <a:xfrm>
            <a:off x="677334" y="6354234"/>
            <a:ext cx="2540000" cy="266700"/>
          </a:xfrm>
          <a:prstGeom prst="rect">
            <a:avLst/>
          </a:prstGeom>
        </p:spPr>
      </p:pic>
      <p:sp>
        <p:nvSpPr>
          <p:cNvPr id="6" name="Text Placeholder 5"/>
          <p:cNvSpPr>
            <a:spLocks noGrp="1"/>
          </p:cNvSpPr>
          <p:nvPr>
            <p:ph type="body" sz="quarter" idx="10" hasCustomPrompt="1"/>
          </p:nvPr>
        </p:nvSpPr>
        <p:spPr>
          <a:xfrm>
            <a:off x="671757" y="1179824"/>
            <a:ext cx="6972300" cy="2641756"/>
          </a:xfrm>
          <a:prstGeom prst="rect">
            <a:avLst/>
          </a:prstGeom>
        </p:spPr>
        <p:txBody>
          <a:bodyPr anchor="b">
            <a:normAutofit/>
          </a:bodyPr>
          <a:lstStyle>
            <a:lvl1pPr marL="0" indent="0">
              <a:lnSpc>
                <a:spcPct val="100000"/>
              </a:lnSpc>
              <a:buNone/>
              <a:defRPr sz="5000" b="0" i="0" baseline="0">
                <a:solidFill>
                  <a:schemeClr val="accent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TITLE HERE</a:t>
            </a:r>
          </a:p>
          <a:p>
            <a:pPr lvl="0"/>
            <a:r>
              <a:rPr lang="en-US" dirty="0" smtClean="0"/>
              <a:t>ENCODE NORMAL</a:t>
            </a:r>
          </a:p>
          <a:p>
            <a:pPr lvl="0"/>
            <a:r>
              <a:rPr lang="en-US" dirty="0" smtClean="0"/>
              <a:t>BLACK, 50 PT. </a:t>
            </a:r>
            <a:endParaRPr lang="en-US" dirty="0"/>
          </a:p>
        </p:txBody>
      </p:sp>
      <p:pic>
        <p:nvPicPr>
          <p:cNvPr id="2" name="Picture 1"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Tree>
    <p:extLst>
      <p:ext uri="{BB962C8B-B14F-4D97-AF65-F5344CB8AC3E}">
        <p14:creationId xmlns:p14="http://schemas.microsoft.com/office/powerpoint/2010/main" val="237349125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FFFFFF"/>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smtClean="0"/>
              <a:t>Content here (Open Sans Bold, 24 pt.)</a:t>
            </a:r>
          </a:p>
          <a:p>
            <a:pPr lvl="1"/>
            <a:r>
              <a:rPr lang="en-US" dirty="0" smtClean="0"/>
              <a:t>Second level (Open Sans Bold, 20)</a:t>
            </a:r>
          </a:p>
          <a:p>
            <a:pPr lvl="2"/>
            <a:r>
              <a:rPr lang="en-US" dirty="0" smtClean="0"/>
              <a:t>Third level (Open Sans Bold, 18)</a:t>
            </a:r>
          </a:p>
          <a:p>
            <a:pPr lvl="3"/>
            <a:r>
              <a:rPr lang="en-US" dirty="0" smtClean="0"/>
              <a:t>Fourth level (Open Sans Bold, 16)</a:t>
            </a:r>
          </a:p>
          <a:p>
            <a:pPr lvl="4"/>
            <a:r>
              <a:rPr lang="en-US" dirty="0" smtClean="0"/>
              <a:t>Fifth level (Open Sans Bold, 14)</a:t>
            </a:r>
            <a:endParaRPr lang="en-US" dirty="0"/>
          </a:p>
        </p:txBody>
      </p:sp>
      <p:sp>
        <p:nvSpPr>
          <p:cNvPr id="5"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FFFFFF"/>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SUB-HEADER HERE (UNI SANS REGULAR	, 24 PT.)</a:t>
            </a:r>
            <a:endParaRPr lang="en-US" dirty="0"/>
          </a:p>
        </p:txBody>
      </p:sp>
      <p:pic>
        <p:nvPicPr>
          <p:cNvPr id="7" name="Picture 6"/>
          <p:cNvPicPr>
            <a:picLocks noChangeAspect="1"/>
          </p:cNvPicPr>
          <p:nvPr userDrawn="1"/>
        </p:nvPicPr>
        <p:blipFill>
          <a:blip r:embed="rId2"/>
          <a:stretch>
            <a:fillRect/>
          </a:stretch>
        </p:blipFill>
        <p:spPr>
          <a:xfrm>
            <a:off x="6248401" y="6354234"/>
            <a:ext cx="2540000" cy="266700"/>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Tree>
    <p:extLst>
      <p:ext uri="{BB962C8B-B14F-4D97-AF65-F5344CB8AC3E}">
        <p14:creationId xmlns:p14="http://schemas.microsoft.com/office/powerpoint/2010/main" val="2769240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 + Content">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sp>
        <p:nvSpPr>
          <p:cNvPr id="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FFFFFF"/>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sp>
        <p:nvSpPr>
          <p:cNvPr id="6" name="Text Placeholder 9"/>
          <p:cNvSpPr>
            <a:spLocks noGrp="1"/>
          </p:cNvSpPr>
          <p:nvPr>
            <p:ph type="body" sz="quarter" idx="11" hasCustomPrompt="1"/>
          </p:nvPr>
        </p:nvSpPr>
        <p:spPr>
          <a:xfrm>
            <a:off x="659305" y="1736725"/>
            <a:ext cx="8076956" cy="4015497"/>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smtClean="0"/>
              <a:t>Bulleted content here (Open Sans Light, 24 pt.)</a:t>
            </a:r>
          </a:p>
          <a:p>
            <a:pPr lvl="1"/>
            <a:r>
              <a:rPr lang="en-US" dirty="0" smtClean="0"/>
              <a:t>Second level (Open Sans Light, 20)</a:t>
            </a:r>
          </a:p>
          <a:p>
            <a:pPr lvl="2"/>
            <a:r>
              <a:rPr lang="en-US" dirty="0" smtClean="0"/>
              <a:t>Third level (Open Sans Light, 18)</a:t>
            </a:r>
          </a:p>
          <a:p>
            <a:pPr lvl="3"/>
            <a:r>
              <a:rPr lang="en-US" dirty="0" smtClean="0"/>
              <a:t>Fourth level (Open Sans Light, 16)</a:t>
            </a:r>
          </a:p>
          <a:p>
            <a:pPr lvl="4"/>
            <a:r>
              <a:rPr lang="en-US" dirty="0" smtClean="0"/>
              <a:t>Fifth level (Open Sans Light, 14)</a:t>
            </a:r>
            <a:endParaRPr lang="en-US" dirty="0"/>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Tree>
    <p:extLst>
      <p:ext uri="{BB962C8B-B14F-4D97-AF65-F5344CB8AC3E}">
        <p14:creationId xmlns:p14="http://schemas.microsoft.com/office/powerpoint/2010/main" val="323633797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 Graphic">
    <p:bg>
      <p:bgPr>
        <a:solidFill>
          <a:srgbClr val="4B2E83"/>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6248401" y="6354234"/>
            <a:ext cx="2540000" cy="266700"/>
          </a:xfrm>
          <a:prstGeom prst="rect">
            <a:avLst/>
          </a:prstGeom>
        </p:spPr>
      </p:pic>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FFFFFF"/>
                </a:solidFill>
                <a:latin typeface="Open Sans Light"/>
                <a:cs typeface="Open Sans Light"/>
              </a:defRPr>
            </a:lvl1pPr>
          </a:lstStyle>
          <a:p>
            <a:r>
              <a:rPr lang="en-US" dirty="0" smtClean="0"/>
              <a:t>Graphics can go here – </a:t>
            </a:r>
            <a:br>
              <a:rPr lang="en-US" dirty="0" smtClean="0"/>
            </a:br>
            <a:r>
              <a:rPr lang="en-US" dirty="0" smtClean="0"/>
              <a:t>replace this box with your image or chart</a:t>
            </a:r>
            <a:endParaRPr lang="en-US" dirty="0"/>
          </a:p>
        </p:txBody>
      </p:sp>
      <p:sp>
        <p:nvSpPr>
          <p:cNvPr id="1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FFFFFF"/>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Tree>
    <p:extLst>
      <p:ext uri="{BB962C8B-B14F-4D97-AF65-F5344CB8AC3E}">
        <p14:creationId xmlns:p14="http://schemas.microsoft.com/office/powerpoint/2010/main" val="382856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671757" y="1167124"/>
            <a:ext cx="6972300" cy="2641756"/>
          </a:xfrm>
          <a:prstGeom prst="rect">
            <a:avLst/>
          </a:prstGeom>
        </p:spPr>
        <p:txBody>
          <a:bodyPr anchor="b">
            <a:normAutofit/>
          </a:bodyPr>
          <a:lstStyle>
            <a:lvl1pPr marL="0" indent="0">
              <a:lnSpc>
                <a:spcPct val="100000"/>
              </a:lnSpc>
              <a:buNone/>
              <a:defRPr sz="5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TITLE HERE</a:t>
            </a:r>
          </a:p>
          <a:p>
            <a:pPr lvl="0"/>
            <a:r>
              <a:rPr lang="en-US" dirty="0" smtClean="0"/>
              <a:t>ENCODE NORMAL</a:t>
            </a:r>
          </a:p>
          <a:p>
            <a:pPr lvl="0"/>
            <a:r>
              <a:rPr lang="en-US" dirty="0" smtClean="0"/>
              <a:t>BLACK, 50 PT. </a:t>
            </a:r>
            <a:endParaRPr lang="en-US" dirty="0"/>
          </a:p>
        </p:txBody>
      </p:sp>
      <p:pic>
        <p:nvPicPr>
          <p:cNvPr id="8" name="Picture 7"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9" name="Picture 8" descr="Wordmark_center_Purple_HEX.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039" y="6487457"/>
            <a:ext cx="2425295" cy="163374"/>
          </a:xfrm>
          <a:prstGeom prst="rect">
            <a:avLst/>
          </a:prstGeom>
        </p:spPr>
      </p:pic>
      <p:pic>
        <p:nvPicPr>
          <p:cNvPr id="6" name="Picture 5"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Tree>
    <p:extLst>
      <p:ext uri="{BB962C8B-B14F-4D97-AF65-F5344CB8AC3E}">
        <p14:creationId xmlns:p14="http://schemas.microsoft.com/office/powerpoint/2010/main" val="3397191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smtClean="0"/>
              <a:t>Content here (Open Sans Bold, 24 pt.)</a:t>
            </a:r>
          </a:p>
          <a:p>
            <a:pPr lvl="1"/>
            <a:r>
              <a:rPr lang="en-US" dirty="0" smtClean="0"/>
              <a:t>Second level (Open Sans Bold, 20)</a:t>
            </a:r>
          </a:p>
          <a:p>
            <a:pPr lvl="2"/>
            <a:r>
              <a:rPr lang="en-US" dirty="0" smtClean="0"/>
              <a:t>Third level (Open Sans Bold, 18)</a:t>
            </a:r>
          </a:p>
          <a:p>
            <a:pPr lvl="3"/>
            <a:r>
              <a:rPr lang="en-US" dirty="0" smtClean="0"/>
              <a:t>Fourth level (Open Sans Bold, 16)</a:t>
            </a:r>
          </a:p>
          <a:p>
            <a:pPr lvl="4"/>
            <a:r>
              <a:rPr lang="en-US" dirty="0" smtClean="0"/>
              <a:t>Fifth level (Open Sans Bold, 14)</a:t>
            </a:r>
            <a:endParaRPr lang="en-US" dirty="0"/>
          </a:p>
        </p:txBody>
      </p:sp>
      <p:sp>
        <p:nvSpPr>
          <p:cNvPr id="6"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4B2E83"/>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SUB-HEADER HERE (UNI SANS LIGHT, 24 PT.)</a:t>
            </a:r>
            <a:endParaRPr lang="en-US" dirty="0"/>
          </a:p>
        </p:txBody>
      </p:sp>
      <p:pic>
        <p:nvPicPr>
          <p:cNvPr id="9" name="Picture 8"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2155" y="6487457"/>
            <a:ext cx="2425295" cy="163374"/>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Tree>
    <p:extLst>
      <p:ext uri="{BB962C8B-B14F-4D97-AF65-F5344CB8AC3E}">
        <p14:creationId xmlns:p14="http://schemas.microsoft.com/office/powerpoint/2010/main" val="3072872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sp>
        <p:nvSpPr>
          <p:cNvPr id="6" name="Text Placeholder 9"/>
          <p:cNvSpPr>
            <a:spLocks noGrp="1"/>
          </p:cNvSpPr>
          <p:nvPr>
            <p:ph type="body" sz="quarter" idx="11" hasCustomPrompt="1"/>
          </p:nvPr>
        </p:nvSpPr>
        <p:spPr>
          <a:xfrm>
            <a:off x="659305" y="1736725"/>
            <a:ext cx="8196210" cy="4015497"/>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smtClean="0"/>
              <a:t>Content here (Open Sans Bold, 24 pt.)</a:t>
            </a:r>
          </a:p>
          <a:p>
            <a:pPr lvl="1"/>
            <a:r>
              <a:rPr lang="en-US" dirty="0" smtClean="0"/>
              <a:t>Second level (Open Sans Bold, 20)</a:t>
            </a:r>
          </a:p>
          <a:p>
            <a:pPr lvl="2"/>
            <a:r>
              <a:rPr lang="en-US" dirty="0" smtClean="0"/>
              <a:t>Third level (Open Sans Bold, 18)</a:t>
            </a:r>
          </a:p>
          <a:p>
            <a:pPr lvl="3"/>
            <a:r>
              <a:rPr lang="en-US" dirty="0" smtClean="0"/>
              <a:t>Fourth level (Open Sans Bold, 16)</a:t>
            </a:r>
          </a:p>
          <a:p>
            <a:pPr lvl="4"/>
            <a:r>
              <a:rPr lang="en-US" dirty="0" smtClean="0"/>
              <a:t>Fifth level (Open Sans Bold, 14)</a:t>
            </a:r>
            <a:endParaRPr lang="en-US" dirty="0"/>
          </a:p>
        </p:txBody>
      </p:sp>
      <p:pic>
        <p:nvPicPr>
          <p:cNvPr id="9" name="Picture 8"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7" name="Picture 6"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Tree>
    <p:extLst>
      <p:ext uri="{BB962C8B-B14F-4D97-AF65-F5344CB8AC3E}">
        <p14:creationId xmlns:p14="http://schemas.microsoft.com/office/powerpoint/2010/main" val="1450220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 Graphic">
    <p:spTree>
      <p:nvGrpSpPr>
        <p:cNvPr id="1" name=""/>
        <p:cNvGrpSpPr/>
        <p:nvPr/>
      </p:nvGrpSpPr>
      <p:grpSpPr>
        <a:xfrm>
          <a:off x="0" y="0"/>
          <a:ext cx="0" cy="0"/>
          <a:chOff x="0" y="0"/>
          <a:chExt cx="0" cy="0"/>
        </a:xfrm>
      </p:grpSpPr>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999999"/>
                </a:solidFill>
                <a:latin typeface="Open Sans Light"/>
                <a:cs typeface="Open Sans Light"/>
              </a:defRPr>
            </a:lvl1pPr>
          </a:lstStyle>
          <a:p>
            <a:r>
              <a:rPr lang="en-US" dirty="0" smtClean="0"/>
              <a:t>Graphics can go here – </a:t>
            </a:r>
            <a:br>
              <a:rPr lang="en-US" dirty="0" smtClean="0"/>
            </a:br>
            <a:r>
              <a:rPr lang="en-US" dirty="0" smtClean="0"/>
              <a:t>replace this box with your image or chart</a:t>
            </a:r>
            <a:endParaRPr lang="en-US" dirty="0"/>
          </a:p>
        </p:txBody>
      </p:sp>
      <p:sp>
        <p:nvSpPr>
          <p:cNvPr id="1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pic>
        <p:nvPicPr>
          <p:cNvPr id="7" name="Picture 6"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63105" y="6487457"/>
            <a:ext cx="2425295" cy="163374"/>
          </a:xfrm>
          <a:prstGeom prst="rect">
            <a:avLst/>
          </a:prstGeom>
        </p:spPr>
      </p:pic>
      <p:pic>
        <p:nvPicPr>
          <p:cNvPr id="6" name="Picture 5"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Tree>
    <p:extLst>
      <p:ext uri="{BB962C8B-B14F-4D97-AF65-F5344CB8AC3E}">
        <p14:creationId xmlns:p14="http://schemas.microsoft.com/office/powerpoint/2010/main" val="24895524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theme" Target="../theme/theme2.xml"/><Relationship Id="rId1" Type="http://schemas.openxmlformats.org/officeDocument/2006/relationships/slideLayout" Target="../slideLayouts/slideLayout5.xml"/><Relationship Id="rId2"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4B2E8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703096"/>
      </p:ext>
    </p:extLst>
  </p:cSld>
  <p:clrMap bg1="dk1" tx1="lt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868176"/>
      </p:ext>
    </p:extLst>
  </p:cSld>
  <p:clrMap bg1="lt1" tx1="dk1" bg2="lt2" tx2="dk2" accent1="accent1" accent2="accent2" accent3="accent3" accent4="accent4" accent5="accent5" accent6="accent6" hlink="hlink" folHlink="folHlink"/>
  <p:sldLayoutIdLst>
    <p:sldLayoutId id="2147483653" r:id="rId1"/>
    <p:sldLayoutId id="2147483663" r:id="rId2"/>
    <p:sldLayoutId id="2147483664" r:id="rId3"/>
    <p:sldLayoutId id="2147483665"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en.wikipedia.org/wiki/Fast_Fourier_transform" TargetMode="Externa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0.png"/><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7.xml"/><Relationship Id="rId2" Type="http://schemas.openxmlformats.org/officeDocument/2006/relationships/image" Target="../media/image20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jpg"/><Relationship Id="rId3" Type="http://schemas.openxmlformats.org/officeDocument/2006/relationships/image" Target="../media/image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40.png"/><Relationship Id="rId4" Type="http://schemas.openxmlformats.org/officeDocument/2006/relationships/image" Target="../media/image37.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7.xml"/><Relationship Id="rId2"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7.xml"/><Relationship Id="rId2"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Data Science Methods for Clean Energy Research </a:t>
            </a:r>
            <a:endParaRPr lang="en-US" dirty="0"/>
          </a:p>
        </p:txBody>
      </p:sp>
      <p:sp>
        <p:nvSpPr>
          <p:cNvPr id="3" name="TextBox 2"/>
          <p:cNvSpPr txBox="1"/>
          <p:nvPr/>
        </p:nvSpPr>
        <p:spPr>
          <a:xfrm>
            <a:off x="671757" y="4588566"/>
            <a:ext cx="4792824" cy="646331"/>
          </a:xfrm>
          <a:prstGeom prst="rect">
            <a:avLst/>
          </a:prstGeom>
          <a:noFill/>
        </p:spPr>
        <p:txBody>
          <a:bodyPr wrap="square" rtlCol="0">
            <a:spAutoFit/>
          </a:bodyPr>
          <a:lstStyle/>
          <a:p>
            <a:endParaRPr lang="en-US" dirty="0"/>
          </a:p>
          <a:p>
            <a:r>
              <a:rPr lang="en-US" dirty="0" smtClean="0"/>
              <a:t>Feb </a:t>
            </a:r>
            <a:r>
              <a:rPr lang="en-US" dirty="0" smtClean="0"/>
              <a:t>15, </a:t>
            </a:r>
            <a:r>
              <a:rPr lang="en-US" dirty="0" smtClean="0"/>
              <a:t>2017 </a:t>
            </a:r>
            <a:endParaRPr lang="en-US" dirty="0"/>
          </a:p>
        </p:txBody>
      </p:sp>
      <p:sp>
        <p:nvSpPr>
          <p:cNvPr id="5" name="TextBox 4"/>
          <p:cNvSpPr txBox="1"/>
          <p:nvPr/>
        </p:nvSpPr>
        <p:spPr>
          <a:xfrm>
            <a:off x="5734878" y="4452729"/>
            <a:ext cx="2991679" cy="1200329"/>
          </a:xfrm>
          <a:prstGeom prst="rect">
            <a:avLst/>
          </a:prstGeom>
          <a:noFill/>
        </p:spPr>
        <p:txBody>
          <a:bodyPr wrap="square" rtlCol="0">
            <a:spAutoFit/>
          </a:bodyPr>
          <a:lstStyle/>
          <a:p>
            <a:r>
              <a:rPr lang="en-US" dirty="0" smtClean="0"/>
              <a:t>You will need the HCEPD_100K.csv file (or the path to it) for python example time today </a:t>
            </a:r>
            <a:endParaRPr lang="en-US" dirty="0"/>
          </a:p>
        </p:txBody>
      </p:sp>
    </p:spTree>
    <p:extLst>
      <p:ext uri="{BB962C8B-B14F-4D97-AF65-F5344CB8AC3E}">
        <p14:creationId xmlns:p14="http://schemas.microsoft.com/office/powerpoint/2010/main" val="3863227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Accuracy of the model </a:t>
            </a:r>
            <a:r>
              <a:rPr lang="mr-IN" dirty="0" smtClean="0"/>
              <a:t>–</a:t>
            </a:r>
            <a:r>
              <a:rPr lang="en-US" dirty="0" smtClean="0"/>
              <a:t> how are we doing overall? </a:t>
            </a:r>
            <a:endParaRPr lang="en-US" dirty="0"/>
          </a:p>
        </p:txBody>
      </p:sp>
      <p:sp>
        <p:nvSpPr>
          <p:cNvPr id="3" name="Text Placeholder 2"/>
          <p:cNvSpPr>
            <a:spLocks noGrp="1"/>
          </p:cNvSpPr>
          <p:nvPr>
            <p:ph type="body" sz="quarter" idx="11"/>
          </p:nvPr>
        </p:nvSpPr>
        <p:spPr>
          <a:xfrm>
            <a:off x="659305" y="1736725"/>
            <a:ext cx="8196210" cy="4803223"/>
          </a:xfrm>
        </p:spPr>
        <p:txBody>
          <a:bodyPr/>
          <a:lstStyle/>
          <a:p>
            <a:r>
              <a:rPr lang="en-US" dirty="0" smtClean="0"/>
              <a:t>Residual standard error </a:t>
            </a:r>
          </a:p>
          <a:p>
            <a:endParaRPr lang="en-US" dirty="0"/>
          </a:p>
          <a:p>
            <a:endParaRPr lang="en-US" dirty="0" smtClean="0"/>
          </a:p>
          <a:p>
            <a:endParaRPr lang="en-US" dirty="0" smtClean="0"/>
          </a:p>
          <a:p>
            <a:pPr lvl="1"/>
            <a:r>
              <a:rPr lang="en-US" dirty="0" smtClean="0"/>
              <a:t>A measure of the </a:t>
            </a:r>
            <a:r>
              <a:rPr lang="en-US" b="0" dirty="0" smtClean="0"/>
              <a:t>lack of fit</a:t>
            </a:r>
            <a:r>
              <a:rPr lang="en-US" dirty="0" smtClean="0"/>
              <a:t> of your model (</a:t>
            </a:r>
            <a:r>
              <a:rPr lang="en-US" b="0" u="sng" dirty="0" smtClean="0"/>
              <a:t>in units of Y!</a:t>
            </a:r>
            <a:r>
              <a:rPr lang="en-US" dirty="0" smtClean="0"/>
              <a:t>)</a:t>
            </a:r>
          </a:p>
          <a:p>
            <a:r>
              <a:rPr lang="en-US" dirty="0" smtClean="0"/>
              <a:t>R</a:t>
            </a:r>
            <a:r>
              <a:rPr lang="en-US" baseline="30000" dirty="0" smtClean="0"/>
              <a:t>2</a:t>
            </a:r>
            <a:r>
              <a:rPr lang="en-US" dirty="0" smtClean="0"/>
              <a:t> statistic </a:t>
            </a:r>
          </a:p>
          <a:p>
            <a:endParaRPr lang="en-US" dirty="0"/>
          </a:p>
          <a:p>
            <a:endParaRPr lang="en-US" dirty="0" smtClean="0"/>
          </a:p>
          <a:p>
            <a:pPr lvl="1"/>
            <a:r>
              <a:rPr lang="en-US" dirty="0" smtClean="0"/>
              <a:t>A scale invariant measure (0-1 range) that explains ”</a:t>
            </a:r>
            <a:r>
              <a:rPr lang="en-US" b="0" i="1" dirty="0" smtClean="0"/>
              <a:t>the proportion of the variability of Y that is explained by X</a:t>
            </a:r>
            <a:r>
              <a:rPr lang="en-US" dirty="0" smtClean="0"/>
              <a:t>”</a:t>
            </a:r>
          </a:p>
          <a:p>
            <a:r>
              <a:rPr lang="en-US" sz="1600" dirty="0" smtClean="0"/>
              <a:t>TSS </a:t>
            </a:r>
            <a:r>
              <a:rPr lang="en-US" sz="1600" dirty="0"/>
              <a:t>measures the total variance in the response Y  , and can be </a:t>
            </a:r>
            <a:r>
              <a:rPr lang="en-US" sz="1600" dirty="0" smtClean="0"/>
              <a:t>squares thought </a:t>
            </a:r>
            <a:r>
              <a:rPr lang="en-US" sz="1600" dirty="0"/>
              <a:t>of as the amount of variability inherent in the response before </a:t>
            </a:r>
            <a:r>
              <a:rPr lang="en-US" sz="1600" dirty="0" smtClean="0"/>
              <a:t>the regression </a:t>
            </a:r>
            <a:r>
              <a:rPr lang="en-US" sz="1600" dirty="0"/>
              <a:t>is performed</a:t>
            </a:r>
            <a:r>
              <a:rPr lang="en-US" dirty="0"/>
              <a:t>.</a:t>
            </a:r>
          </a:p>
        </p:txBody>
      </p:sp>
      <p:pic>
        <p:nvPicPr>
          <p:cNvPr id="5" name="Picture 4"/>
          <p:cNvPicPr>
            <a:picLocks noChangeAspect="1"/>
          </p:cNvPicPr>
          <p:nvPr/>
        </p:nvPicPr>
        <p:blipFill>
          <a:blip r:embed="rId2"/>
          <a:stretch>
            <a:fillRect/>
          </a:stretch>
        </p:blipFill>
        <p:spPr>
          <a:xfrm>
            <a:off x="1906588" y="2396395"/>
            <a:ext cx="5715000" cy="938893"/>
          </a:xfrm>
          <a:prstGeom prst="rect">
            <a:avLst/>
          </a:prstGeom>
        </p:spPr>
      </p:pic>
      <p:pic>
        <p:nvPicPr>
          <p:cNvPr id="7" name="Picture 6"/>
          <p:cNvPicPr>
            <a:picLocks noChangeAspect="1"/>
          </p:cNvPicPr>
          <p:nvPr/>
        </p:nvPicPr>
        <p:blipFill>
          <a:blip r:embed="rId3"/>
          <a:stretch>
            <a:fillRect/>
          </a:stretch>
        </p:blipFill>
        <p:spPr>
          <a:xfrm>
            <a:off x="175984" y="4402399"/>
            <a:ext cx="4670363" cy="680277"/>
          </a:xfrm>
          <a:prstGeom prst="rect">
            <a:avLst/>
          </a:prstGeom>
        </p:spPr>
      </p:pic>
      <p:pic>
        <p:nvPicPr>
          <p:cNvPr id="4" name="Picture 3"/>
          <p:cNvPicPr>
            <a:picLocks noChangeAspect="1"/>
          </p:cNvPicPr>
          <p:nvPr/>
        </p:nvPicPr>
        <p:blipFill>
          <a:blip r:embed="rId4"/>
          <a:stretch>
            <a:fillRect/>
          </a:stretch>
        </p:blipFill>
        <p:spPr>
          <a:xfrm>
            <a:off x="5128424" y="4540963"/>
            <a:ext cx="2037689" cy="391521"/>
          </a:xfrm>
          <a:prstGeom prst="rect">
            <a:avLst/>
          </a:prstGeom>
        </p:spPr>
      </p:pic>
    </p:spTree>
    <p:extLst>
      <p:ext uri="{BB962C8B-B14F-4D97-AF65-F5344CB8AC3E}">
        <p14:creationId xmlns:p14="http://schemas.microsoft.com/office/powerpoint/2010/main" val="18185480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Accuracy of the model </a:t>
            </a:r>
            <a:r>
              <a:rPr lang="mr-IN" dirty="0" smtClean="0"/>
              <a:t>–</a:t>
            </a:r>
            <a:r>
              <a:rPr lang="en-US" dirty="0" smtClean="0"/>
              <a:t> how are we doing overall? </a:t>
            </a:r>
            <a:endParaRPr lang="en-US" dirty="0"/>
          </a:p>
        </p:txBody>
      </p:sp>
      <p:sp>
        <p:nvSpPr>
          <p:cNvPr id="3" name="Text Placeholder 2"/>
          <p:cNvSpPr>
            <a:spLocks noGrp="1"/>
          </p:cNvSpPr>
          <p:nvPr>
            <p:ph type="body" sz="quarter" idx="11"/>
          </p:nvPr>
        </p:nvSpPr>
        <p:spPr>
          <a:xfrm>
            <a:off x="659305" y="1736725"/>
            <a:ext cx="8196210" cy="4803223"/>
          </a:xfrm>
        </p:spPr>
        <p:txBody>
          <a:bodyPr/>
          <a:lstStyle/>
          <a:p>
            <a:r>
              <a:rPr lang="en-US" dirty="0" smtClean="0"/>
              <a:t>R</a:t>
            </a:r>
            <a:r>
              <a:rPr lang="en-US" baseline="30000" dirty="0" smtClean="0"/>
              <a:t>2</a:t>
            </a:r>
            <a:r>
              <a:rPr lang="en-US" dirty="0" smtClean="0"/>
              <a:t> </a:t>
            </a:r>
            <a:r>
              <a:rPr lang="en-US" dirty="0" smtClean="0"/>
              <a:t>statistic </a:t>
            </a:r>
          </a:p>
          <a:p>
            <a:endParaRPr lang="en-US" dirty="0"/>
          </a:p>
          <a:p>
            <a:endParaRPr lang="en-US" dirty="0" smtClean="0"/>
          </a:p>
          <a:p>
            <a:pPr lvl="1"/>
            <a:r>
              <a:rPr lang="en-US" dirty="0" smtClean="0"/>
              <a:t>A scale invariant measure (0-1 range) that explains ”</a:t>
            </a:r>
            <a:r>
              <a:rPr lang="en-US" b="0" i="1" dirty="0" smtClean="0"/>
              <a:t>the proportion of the variability of Y that is explained by X</a:t>
            </a:r>
            <a:r>
              <a:rPr lang="en-US" dirty="0" smtClean="0"/>
              <a:t>”</a:t>
            </a:r>
          </a:p>
          <a:p>
            <a:pPr marL="0">
              <a:spcBef>
                <a:spcPts val="0"/>
              </a:spcBef>
            </a:pPr>
            <a:r>
              <a:rPr lang="en-US" sz="1600" dirty="0" smtClean="0"/>
              <a:t>TSS </a:t>
            </a:r>
            <a:r>
              <a:rPr lang="en-US" sz="1600" dirty="0"/>
              <a:t>measures the total variance in the response </a:t>
            </a:r>
            <a:r>
              <a:rPr lang="en-US" sz="1600" dirty="0" smtClean="0"/>
              <a:t>Y, </a:t>
            </a:r>
            <a:r>
              <a:rPr lang="en-US" sz="1600" dirty="0"/>
              <a:t>and can be </a:t>
            </a:r>
            <a:r>
              <a:rPr lang="en-US" sz="1600" dirty="0" smtClean="0"/>
              <a:t>squares thought </a:t>
            </a:r>
            <a:r>
              <a:rPr lang="en-US" sz="1600" dirty="0"/>
              <a:t>of </a:t>
            </a:r>
            <a:r>
              <a:rPr lang="en-US" sz="1600" dirty="0" smtClean="0"/>
              <a:t>as the </a:t>
            </a:r>
            <a:r>
              <a:rPr lang="en-US" sz="1600" dirty="0"/>
              <a:t>amount of variability inherent in the response before </a:t>
            </a:r>
            <a:r>
              <a:rPr lang="en-US" sz="1600" dirty="0" smtClean="0"/>
              <a:t>the regression </a:t>
            </a:r>
            <a:r>
              <a:rPr lang="en-US" sz="1600" dirty="0"/>
              <a:t>is performed</a:t>
            </a:r>
            <a:r>
              <a:rPr lang="en-US" dirty="0" smtClean="0"/>
              <a:t>.</a:t>
            </a:r>
          </a:p>
          <a:p>
            <a:pPr marL="0"/>
            <a:endParaRPr lang="en-US" sz="1600" dirty="0" smtClean="0"/>
          </a:p>
          <a:p>
            <a:r>
              <a:rPr lang="en-US" sz="1600" dirty="0" smtClean="0"/>
              <a:t>RSS is the amount </a:t>
            </a:r>
            <a:r>
              <a:rPr lang="en-US" sz="1600" dirty="0"/>
              <a:t>of </a:t>
            </a:r>
            <a:r>
              <a:rPr lang="en-US" sz="1600" dirty="0" smtClean="0"/>
              <a:t>variability that </a:t>
            </a:r>
            <a:r>
              <a:rPr lang="en-US" sz="1600" dirty="0"/>
              <a:t>is left unexplained after performing the </a:t>
            </a:r>
            <a:r>
              <a:rPr lang="en-US" sz="1600" dirty="0" smtClean="0"/>
              <a:t>regression.</a:t>
            </a:r>
          </a:p>
          <a:p>
            <a:endParaRPr lang="en-US" sz="1600" dirty="0" smtClean="0"/>
          </a:p>
          <a:p>
            <a:r>
              <a:rPr lang="en-US" sz="1600" dirty="0" smtClean="0"/>
              <a:t>TSS</a:t>
            </a:r>
            <a:r>
              <a:rPr lang="en-US" sz="1600" dirty="0"/>
              <a:t>− </a:t>
            </a:r>
            <a:r>
              <a:rPr lang="en-US" sz="1600" dirty="0" smtClean="0"/>
              <a:t>RSS measures </a:t>
            </a:r>
            <a:r>
              <a:rPr lang="en-US" sz="1600" dirty="0"/>
              <a:t>the amount of variability in the response that is explained (</a:t>
            </a:r>
            <a:r>
              <a:rPr lang="en-US" sz="1600" dirty="0" smtClean="0"/>
              <a:t>or removed</a:t>
            </a:r>
            <a:r>
              <a:rPr lang="en-US" sz="1600" dirty="0"/>
              <a:t>) by performing the regression, and R2  measures the </a:t>
            </a:r>
            <a:r>
              <a:rPr lang="en-US" sz="1600" dirty="0" smtClean="0"/>
              <a:t>proportion of </a:t>
            </a:r>
            <a:r>
              <a:rPr lang="en-US" sz="1600" dirty="0"/>
              <a:t>variability in Y that can be explained using X </a:t>
            </a:r>
            <a:r>
              <a:rPr lang="en-US" sz="1600" dirty="0" smtClean="0"/>
              <a:t>.</a:t>
            </a:r>
            <a:endParaRPr lang="en-US" sz="1600" dirty="0"/>
          </a:p>
          <a:p>
            <a:endParaRPr lang="en-US" sz="1600" dirty="0"/>
          </a:p>
        </p:txBody>
      </p:sp>
      <p:pic>
        <p:nvPicPr>
          <p:cNvPr id="7" name="Picture 6"/>
          <p:cNvPicPr>
            <a:picLocks noChangeAspect="1"/>
          </p:cNvPicPr>
          <p:nvPr/>
        </p:nvPicPr>
        <p:blipFill>
          <a:blip r:embed="rId2"/>
          <a:stretch>
            <a:fillRect/>
          </a:stretch>
        </p:blipFill>
        <p:spPr>
          <a:xfrm>
            <a:off x="785584" y="2282653"/>
            <a:ext cx="4670363" cy="680277"/>
          </a:xfrm>
          <a:prstGeom prst="rect">
            <a:avLst/>
          </a:prstGeom>
        </p:spPr>
      </p:pic>
      <p:pic>
        <p:nvPicPr>
          <p:cNvPr id="4" name="Picture 3"/>
          <p:cNvPicPr>
            <a:picLocks noChangeAspect="1"/>
          </p:cNvPicPr>
          <p:nvPr/>
        </p:nvPicPr>
        <p:blipFill>
          <a:blip r:embed="rId3"/>
          <a:stretch>
            <a:fillRect/>
          </a:stretch>
        </p:blipFill>
        <p:spPr>
          <a:xfrm>
            <a:off x="5738024" y="2421217"/>
            <a:ext cx="2037689" cy="391521"/>
          </a:xfrm>
          <a:prstGeom prst="rect">
            <a:avLst/>
          </a:prstGeom>
        </p:spPr>
      </p:pic>
    </p:spTree>
    <p:extLst>
      <p:ext uri="{BB962C8B-B14F-4D97-AF65-F5344CB8AC3E}">
        <p14:creationId xmlns:p14="http://schemas.microsoft.com/office/powerpoint/2010/main" val="16832646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Quick example of SLR and P-value calculation with </a:t>
            </a:r>
            <a:r>
              <a:rPr lang="en-US" dirty="0" err="1" smtClean="0"/>
              <a:t>scikit</a:t>
            </a:r>
            <a:r>
              <a:rPr lang="en-US" dirty="0" smtClean="0"/>
              <a:t>-learn</a:t>
            </a:r>
            <a:endParaRPr lang="en-US" dirty="0"/>
          </a:p>
        </p:txBody>
      </p:sp>
      <p:sp>
        <p:nvSpPr>
          <p:cNvPr id="3" name="Text Placeholder 2"/>
          <p:cNvSpPr>
            <a:spLocks noGrp="1"/>
          </p:cNvSpPr>
          <p:nvPr>
            <p:ph type="body" sz="quarter" idx="11"/>
          </p:nvPr>
        </p:nvSpPr>
        <p:spPr/>
        <p:txBody>
          <a:bodyPr/>
          <a:lstStyle/>
          <a:p>
            <a:endParaRPr lang="en-US" dirty="0" smtClean="0"/>
          </a:p>
          <a:p>
            <a:r>
              <a:rPr lang="en-US" dirty="0" smtClean="0"/>
              <a:t>Grab the notebook for today and practice some SLR</a:t>
            </a:r>
            <a:r>
              <a:rPr lang="en-US" dirty="0" smtClean="0"/>
              <a:t> </a:t>
            </a:r>
            <a:endParaRPr lang="en-US" dirty="0">
              <a:solidFill>
                <a:srgbClr val="FF0000"/>
              </a:solidFill>
            </a:endParaRPr>
          </a:p>
        </p:txBody>
      </p:sp>
    </p:spTree>
    <p:extLst>
      <p:ext uri="{BB962C8B-B14F-4D97-AF65-F5344CB8AC3E}">
        <p14:creationId xmlns:p14="http://schemas.microsoft.com/office/powerpoint/2010/main" val="13501483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US" dirty="0" smtClean="0"/>
              <a:t>The correlation </a:t>
            </a:r>
          </a:p>
          <a:p>
            <a:r>
              <a:rPr lang="en-US" dirty="0" smtClean="0"/>
              <a:t>(we will need this in multiple regression)</a:t>
            </a:r>
            <a:endParaRPr lang="en-US" dirty="0"/>
          </a:p>
        </p:txBody>
      </p:sp>
      <p:sp>
        <p:nvSpPr>
          <p:cNvPr id="3" name="Text Placeholder 2"/>
          <p:cNvSpPr>
            <a:spLocks noGrp="1"/>
          </p:cNvSpPr>
          <p:nvPr>
            <p:ph type="body" sz="quarter" idx="11"/>
          </p:nvPr>
        </p:nvSpPr>
        <p:spPr>
          <a:xfrm>
            <a:off x="659305" y="1736725"/>
            <a:ext cx="8196210" cy="1642579"/>
          </a:xfrm>
        </p:spPr>
        <p:txBody>
          <a:bodyPr/>
          <a:lstStyle/>
          <a:p>
            <a:r>
              <a:rPr lang="en-US" dirty="0" smtClean="0"/>
              <a:t>Recall the basic descriptor </a:t>
            </a:r>
            <a:r>
              <a:rPr lang="mr-IN" dirty="0" smtClean="0"/>
              <a:t>–</a:t>
            </a:r>
            <a:r>
              <a:rPr lang="en-US" dirty="0" smtClean="0"/>
              <a:t> correlation coefficient or simply </a:t>
            </a:r>
            <a:r>
              <a:rPr lang="en-US" b="0" dirty="0" smtClean="0"/>
              <a:t>correlation</a:t>
            </a:r>
            <a:r>
              <a:rPr lang="en-US" dirty="0" smtClean="0"/>
              <a:t>, which we use to describe trends in our data and relationship between variables </a:t>
            </a:r>
            <a:endParaRPr lang="en-US" dirty="0"/>
          </a:p>
        </p:txBody>
      </p:sp>
      <p:pic>
        <p:nvPicPr>
          <p:cNvPr id="5" name="Picture 4"/>
          <p:cNvPicPr>
            <a:picLocks noChangeAspect="1"/>
          </p:cNvPicPr>
          <p:nvPr/>
        </p:nvPicPr>
        <p:blipFill>
          <a:blip r:embed="rId2"/>
          <a:stretch>
            <a:fillRect/>
          </a:stretch>
        </p:blipFill>
        <p:spPr>
          <a:xfrm>
            <a:off x="1202634" y="4126223"/>
            <a:ext cx="6738730" cy="922731"/>
          </a:xfrm>
          <a:prstGeom prst="rect">
            <a:avLst/>
          </a:prstGeom>
        </p:spPr>
      </p:pic>
    </p:spTree>
    <p:extLst>
      <p:ext uri="{BB962C8B-B14F-4D97-AF65-F5344CB8AC3E}">
        <p14:creationId xmlns:p14="http://schemas.microsoft.com/office/powerpoint/2010/main" val="7720329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Multiple regression </a:t>
            </a:r>
            <a:endParaRPr lang="en-US" dirty="0"/>
          </a:p>
        </p:txBody>
      </p:sp>
      <p:sp>
        <p:nvSpPr>
          <p:cNvPr id="3" name="Text Placeholder 2"/>
          <p:cNvSpPr>
            <a:spLocks noGrp="1"/>
          </p:cNvSpPr>
          <p:nvPr>
            <p:ph type="body" sz="quarter" idx="11"/>
          </p:nvPr>
        </p:nvSpPr>
        <p:spPr/>
        <p:txBody>
          <a:bodyPr/>
          <a:lstStyle/>
          <a:p>
            <a:r>
              <a:rPr lang="en-US" dirty="0" smtClean="0"/>
              <a:t>Concept: independently assess the variation in Y with different values of X: </a:t>
            </a:r>
          </a:p>
          <a:p>
            <a:endParaRPr lang="en-US" dirty="0"/>
          </a:p>
          <a:p>
            <a:endParaRPr lang="en-US" dirty="0" smtClean="0"/>
          </a:p>
          <a:p>
            <a:r>
              <a:rPr lang="en-US" dirty="0" smtClean="0"/>
              <a:t>As with SLR, the coefficients are determined by setting the analytical partial derivatives to zero and solving the resultant </a:t>
            </a:r>
            <a:r>
              <a:rPr lang="en-US" i="1" dirty="0" smtClean="0"/>
              <a:t>p+1</a:t>
            </a:r>
            <a:r>
              <a:rPr lang="en-US" dirty="0" smtClean="0"/>
              <a:t> linear equations</a:t>
            </a:r>
          </a:p>
          <a:p>
            <a:r>
              <a:rPr lang="en-US" dirty="0" smtClean="0"/>
              <a:t>As with SLR there is an exact solution </a:t>
            </a:r>
          </a:p>
          <a:p>
            <a:pPr lvl="1"/>
            <a:r>
              <a:rPr lang="en-US" dirty="0" smtClean="0"/>
              <a:t>Will not show math, but easily found online </a:t>
            </a:r>
          </a:p>
        </p:txBody>
      </p:sp>
      <p:pic>
        <p:nvPicPr>
          <p:cNvPr id="4" name="Picture 3"/>
          <p:cNvPicPr>
            <a:picLocks noChangeAspect="1"/>
          </p:cNvPicPr>
          <p:nvPr/>
        </p:nvPicPr>
        <p:blipFill>
          <a:blip r:embed="rId2"/>
          <a:stretch>
            <a:fillRect/>
          </a:stretch>
        </p:blipFill>
        <p:spPr>
          <a:xfrm>
            <a:off x="407660" y="2641600"/>
            <a:ext cx="8699500" cy="660400"/>
          </a:xfrm>
          <a:prstGeom prst="rect">
            <a:avLst/>
          </a:prstGeom>
        </p:spPr>
      </p:pic>
    </p:spTree>
    <p:extLst>
      <p:ext uri="{BB962C8B-B14F-4D97-AF65-F5344CB8AC3E}">
        <p14:creationId xmlns:p14="http://schemas.microsoft.com/office/powerpoint/2010/main" val="1040772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Python break /examples </a:t>
            </a:r>
            <a:endParaRPr lang="en-US" dirty="0"/>
          </a:p>
        </p:txBody>
      </p:sp>
      <p:sp>
        <p:nvSpPr>
          <p:cNvPr id="3" name="Text Placeholder 2"/>
          <p:cNvSpPr>
            <a:spLocks noGrp="1"/>
          </p:cNvSpPr>
          <p:nvPr>
            <p:ph type="body" sz="quarter" idx="11"/>
          </p:nvPr>
        </p:nvSpPr>
        <p:spPr/>
        <p:txBody>
          <a:bodyPr/>
          <a:lstStyle/>
          <a:p>
            <a:r>
              <a:rPr lang="en-US" dirty="0" smtClean="0"/>
              <a:t>&lt;&lt;instructions&gt;&gt; </a:t>
            </a:r>
            <a:endParaRPr lang="en-US" dirty="0"/>
          </a:p>
        </p:txBody>
      </p:sp>
    </p:spTree>
    <p:extLst>
      <p:ext uri="{BB962C8B-B14F-4D97-AF65-F5344CB8AC3E}">
        <p14:creationId xmlns:p14="http://schemas.microsoft.com/office/powerpoint/2010/main" val="9179934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Key questions with multi-parameter fits</a:t>
            </a:r>
            <a:endParaRPr lang="en-US" dirty="0"/>
          </a:p>
        </p:txBody>
      </p:sp>
      <p:sp>
        <p:nvSpPr>
          <p:cNvPr id="3" name="Text Placeholder 2"/>
          <p:cNvSpPr>
            <a:spLocks noGrp="1"/>
          </p:cNvSpPr>
          <p:nvPr>
            <p:ph type="body" sz="quarter" idx="11"/>
          </p:nvPr>
        </p:nvSpPr>
        <p:spPr/>
        <p:txBody>
          <a:bodyPr/>
          <a:lstStyle/>
          <a:p>
            <a:r>
              <a:rPr lang="en-US" dirty="0" smtClean="0"/>
              <a:t>Section 3.2.2 in ISL does an excellent job of discussing the following four key questions in the context of an MLR fit for marketing/sales data</a:t>
            </a:r>
          </a:p>
          <a:p>
            <a:pPr marL="914400" lvl="1" indent="-457200">
              <a:buFont typeface="+mj-lt"/>
              <a:buAutoNum type="arabicPeriod"/>
            </a:pPr>
            <a:r>
              <a:rPr lang="en-US" dirty="0"/>
              <a:t>Is at least one of the predictors X1 , X2 , . . . , </a:t>
            </a:r>
            <a:r>
              <a:rPr lang="en-US" dirty="0" err="1"/>
              <a:t>Xp</a:t>
            </a:r>
            <a:r>
              <a:rPr lang="en-US" dirty="0"/>
              <a:t> useful in predicting the response? </a:t>
            </a:r>
          </a:p>
          <a:p>
            <a:pPr marL="914400" lvl="1" indent="-457200">
              <a:buFont typeface="+mj-lt"/>
              <a:buAutoNum type="arabicPeriod"/>
            </a:pPr>
            <a:r>
              <a:rPr lang="en-US" dirty="0"/>
              <a:t>Do all the predictors help to explain Y, or is only a subset of the predictors useful? </a:t>
            </a:r>
          </a:p>
          <a:p>
            <a:pPr marL="914400" lvl="1" indent="-457200">
              <a:buFont typeface="+mj-lt"/>
              <a:buAutoNum type="arabicPeriod"/>
            </a:pPr>
            <a:r>
              <a:rPr lang="en-US" dirty="0"/>
              <a:t>How well does the model fit the data? </a:t>
            </a:r>
          </a:p>
          <a:p>
            <a:pPr marL="914400" lvl="1" indent="-457200">
              <a:buFont typeface="+mj-lt"/>
              <a:buAutoNum type="arabicPeriod"/>
            </a:pPr>
            <a:r>
              <a:rPr lang="en-US" dirty="0"/>
              <a:t>Given a set of predictor values, what response value should we predict, </a:t>
            </a:r>
            <a:r>
              <a:rPr lang="en-US" dirty="0" smtClean="0"/>
              <a:t>and </a:t>
            </a:r>
            <a:r>
              <a:rPr lang="en-US" dirty="0"/>
              <a:t>how accurate is our prediction? </a:t>
            </a:r>
          </a:p>
        </p:txBody>
      </p:sp>
      <p:sp>
        <p:nvSpPr>
          <p:cNvPr id="5" name="TextBox 4"/>
          <p:cNvSpPr txBox="1"/>
          <p:nvPr/>
        </p:nvSpPr>
        <p:spPr>
          <a:xfrm>
            <a:off x="149088" y="6361044"/>
            <a:ext cx="3612656" cy="369332"/>
          </a:xfrm>
          <a:prstGeom prst="rect">
            <a:avLst/>
          </a:prstGeom>
          <a:noFill/>
        </p:spPr>
        <p:txBody>
          <a:bodyPr wrap="none" rtlCol="0">
            <a:spAutoFit/>
          </a:bodyPr>
          <a:lstStyle/>
          <a:p>
            <a:r>
              <a:rPr lang="en-US" dirty="0" smtClean="0"/>
              <a:t>4 Q directly copied from ISL page 75!</a:t>
            </a:r>
            <a:endParaRPr lang="en-US" dirty="0"/>
          </a:p>
        </p:txBody>
      </p:sp>
    </p:spTree>
    <p:extLst>
      <p:ext uri="{BB962C8B-B14F-4D97-AF65-F5344CB8AC3E}">
        <p14:creationId xmlns:p14="http://schemas.microsoft.com/office/powerpoint/2010/main" val="727471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Big picture concepts</a:t>
            </a:r>
            <a:endParaRPr lang="en-US" dirty="0"/>
          </a:p>
        </p:txBody>
      </p:sp>
      <p:sp>
        <p:nvSpPr>
          <p:cNvPr id="3" name="Text Placeholder 2"/>
          <p:cNvSpPr>
            <a:spLocks noGrp="1"/>
          </p:cNvSpPr>
          <p:nvPr>
            <p:ph type="body" sz="quarter" idx="11"/>
          </p:nvPr>
        </p:nvSpPr>
        <p:spPr/>
        <p:txBody>
          <a:bodyPr/>
          <a:lstStyle/>
          <a:p>
            <a:r>
              <a:rPr lang="en-US" dirty="0" smtClean="0"/>
              <a:t>Tempting </a:t>
            </a:r>
            <a:r>
              <a:rPr lang="en-US" dirty="0" smtClean="0"/>
              <a:t>to simply add one term for each feature in X and see how good of a fit we obtain, but that doesn’t give us much inference</a:t>
            </a:r>
          </a:p>
          <a:p>
            <a:r>
              <a:rPr lang="en-US" dirty="0" smtClean="0"/>
              <a:t>There is a huge risk of </a:t>
            </a:r>
            <a:r>
              <a:rPr lang="en-US" b="0" dirty="0" smtClean="0"/>
              <a:t>overfitting</a:t>
            </a:r>
            <a:r>
              <a:rPr lang="en-US" dirty="0" smtClean="0"/>
              <a:t> with using a lot of parameters! </a:t>
            </a:r>
          </a:p>
          <a:p>
            <a:r>
              <a:rPr lang="en-US" dirty="0" smtClean="0"/>
              <a:t>We can use a new type of hypothesis test to find out if </a:t>
            </a:r>
            <a:r>
              <a:rPr lang="en-US" b="0" dirty="0" smtClean="0"/>
              <a:t>any</a:t>
            </a:r>
            <a:r>
              <a:rPr lang="en-US" dirty="0" smtClean="0"/>
              <a:t> of the parameters are significant</a:t>
            </a:r>
          </a:p>
          <a:p>
            <a:r>
              <a:rPr lang="en-US" dirty="0" smtClean="0"/>
              <a:t>We can use some algorithms (</a:t>
            </a:r>
            <a:r>
              <a:rPr lang="en-US" b="0" dirty="0" smtClean="0"/>
              <a:t>selection algorithms</a:t>
            </a:r>
            <a:r>
              <a:rPr lang="en-US" dirty="0" smtClean="0"/>
              <a:t>) to try and reduce the number of parameters</a:t>
            </a:r>
          </a:p>
        </p:txBody>
      </p:sp>
    </p:spTree>
    <p:extLst>
      <p:ext uri="{BB962C8B-B14F-4D97-AF65-F5344CB8AC3E}">
        <p14:creationId xmlns:p14="http://schemas.microsoft.com/office/powerpoint/2010/main" val="1916054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Multiple regression and the F-score</a:t>
            </a:r>
            <a:endParaRPr lang="en-US" dirty="0"/>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1"/>
              </p:nvPr>
            </p:nvSpPr>
            <p:spPr>
              <a:xfrm>
                <a:off x="660209" y="1777185"/>
                <a:ext cx="8196210" cy="4015497"/>
              </a:xfrm>
            </p:spPr>
            <p:txBody>
              <a:bodyPr/>
              <a:lstStyle/>
              <a:p>
                <a:r>
                  <a:rPr lang="en-US" dirty="0" smtClean="0"/>
                  <a:t>With large number of parameters (</a:t>
                </a:r>
                <a:r>
                  <a:rPr lang="en-US" i="1" dirty="0" smtClean="0">
                    <a:latin typeface="times new roman" charset="0"/>
                  </a:rPr>
                  <a:t>p</a:t>
                </a:r>
                <a:r>
                  <a:rPr lang="en-US" dirty="0" smtClean="0"/>
                  <a:t>) it is not useful to individually hypothesis </a:t>
                </a:r>
                <a:r>
                  <a:rPr lang="en-US" dirty="0" smtClean="0"/>
                  <a:t>test on </a:t>
                </a:r>
                <a:r>
                  <a:rPr lang="en-US" dirty="0" smtClean="0"/>
                  <a:t>the individual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𝜷</m:t>
                        </m:r>
                      </m:e>
                      <m:sub>
                        <m:r>
                          <a:rPr lang="en-US" b="1" i="1" smtClean="0">
                            <a:latin typeface="Cambria Math" charset="0"/>
                          </a:rPr>
                          <m:t>𝒊</m:t>
                        </m:r>
                      </m:sub>
                    </m:sSub>
                  </m:oMath>
                </a14:m>
                <a:endParaRPr lang="en-US" dirty="0" smtClean="0"/>
              </a:p>
              <a:p>
                <a:pPr lvl="1"/>
                <a:r>
                  <a:rPr lang="en-US" dirty="0" smtClean="0"/>
                  <a:t>Consider p=100, and the following hypothesis is true: </a:t>
                </a:r>
              </a:p>
              <a:p>
                <a:pPr lvl="1"/>
                <a:endParaRPr lang="en-US" dirty="0"/>
              </a:p>
              <a:p>
                <a:pPr lvl="1"/>
                <a:endParaRPr lang="en-US" dirty="0"/>
              </a:p>
              <a:p>
                <a:pPr lvl="1"/>
                <a:r>
                  <a:rPr lang="en-US" dirty="0" smtClean="0"/>
                  <a:t>By random chance, you can expect 5% of the individual P-values to be below 0.05! </a:t>
                </a:r>
              </a:p>
              <a:p>
                <a:pPr lvl="1"/>
                <a:r>
                  <a:rPr lang="en-US" dirty="0" smtClean="0"/>
                  <a:t>Instead we can evaluate the entire hypothesis in one go using the F-statistic </a:t>
                </a:r>
                <a:endParaRPr lang="en-US" dirty="0"/>
              </a:p>
            </p:txBody>
          </p:sp>
        </mc:Choice>
        <mc:Fallback>
          <p:sp>
            <p:nvSpPr>
              <p:cNvPr id="3" name="Text Placeholder 2"/>
              <p:cNvSpPr>
                <a:spLocks noGrp="1" noRot="1" noChangeAspect="1" noMove="1" noResize="1" noEditPoints="1" noAdjustHandles="1" noChangeArrowheads="1" noChangeShapeType="1" noTextEdit="1"/>
              </p:cNvSpPr>
              <p:nvPr>
                <p:ph type="body" sz="quarter" idx="11"/>
              </p:nvPr>
            </p:nvSpPr>
            <p:spPr>
              <a:xfrm>
                <a:off x="660209" y="1777185"/>
                <a:ext cx="8196210" cy="4015497"/>
              </a:xfrm>
              <a:blipFill rotWithShape="0">
                <a:blip r:embed="rId2"/>
                <a:stretch>
                  <a:fillRect l="-1115" t="-1216" r="-669"/>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532351" y="2993945"/>
            <a:ext cx="4241800" cy="698500"/>
          </a:xfrm>
          <a:prstGeom prst="rect">
            <a:avLst/>
          </a:prstGeom>
        </p:spPr>
      </p:pic>
      <p:pic>
        <p:nvPicPr>
          <p:cNvPr id="6" name="Picture 5"/>
          <p:cNvPicPr>
            <a:picLocks noChangeAspect="1"/>
          </p:cNvPicPr>
          <p:nvPr/>
        </p:nvPicPr>
        <p:blipFill>
          <a:blip r:embed="rId4"/>
          <a:stretch>
            <a:fillRect/>
          </a:stretch>
        </p:blipFill>
        <p:spPr>
          <a:xfrm>
            <a:off x="1529394" y="5607704"/>
            <a:ext cx="5097982" cy="833324"/>
          </a:xfrm>
          <a:prstGeom prst="rect">
            <a:avLst/>
          </a:prstGeom>
        </p:spPr>
      </p:pic>
    </p:spTree>
    <p:extLst>
      <p:ext uri="{BB962C8B-B14F-4D97-AF65-F5344CB8AC3E}">
        <p14:creationId xmlns:p14="http://schemas.microsoft.com/office/powerpoint/2010/main" val="5565280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Multiple regression and the F-score</a:t>
            </a:r>
            <a:endParaRPr lang="en-US" dirty="0"/>
          </a:p>
        </p:txBody>
      </p:sp>
      <p:sp>
        <p:nvSpPr>
          <p:cNvPr id="3" name="Text Placeholder 2"/>
          <p:cNvSpPr>
            <a:spLocks noGrp="1"/>
          </p:cNvSpPr>
          <p:nvPr>
            <p:ph type="body" sz="quarter" idx="11"/>
          </p:nvPr>
        </p:nvSpPr>
        <p:spPr>
          <a:xfrm>
            <a:off x="660209" y="2427611"/>
            <a:ext cx="8196210" cy="3365071"/>
          </a:xfrm>
        </p:spPr>
        <p:txBody>
          <a:bodyPr/>
          <a:lstStyle/>
          <a:p>
            <a:r>
              <a:rPr lang="en-US" dirty="0" smtClean="0"/>
              <a:t>The F-statistic has a </a:t>
            </a:r>
            <a:r>
              <a:rPr lang="en-US" b="0" dirty="0" smtClean="0"/>
              <a:t>penalty</a:t>
            </a:r>
            <a:r>
              <a:rPr lang="en-US" dirty="0" smtClean="0"/>
              <a:t> for increasing the number of parameters (this should make sense!) </a:t>
            </a:r>
          </a:p>
          <a:p>
            <a:r>
              <a:rPr lang="en-US" dirty="0" smtClean="0"/>
              <a:t>Recall from the t-statistic, we had a specific recipe to test the hypothesis at a certain significance level (e.g., </a:t>
            </a:r>
            <a:r>
              <a:rPr lang="en-US" dirty="0" smtClean="0">
                <a:latin typeface="symbol" charset="2"/>
              </a:rPr>
              <a:t>a</a:t>
            </a:r>
            <a:r>
              <a:rPr lang="en-US" dirty="0" smtClean="0"/>
              <a:t>=0.05)</a:t>
            </a:r>
          </a:p>
          <a:p>
            <a:r>
              <a:rPr lang="en-US" dirty="0" smtClean="0"/>
              <a:t>Similar test is beyond the scope of this class, but you should look for F values: </a:t>
            </a:r>
            <a:r>
              <a:rPr lang="en-US" b="0" dirty="0" smtClean="0"/>
              <a:t>at minimum &gt; 1</a:t>
            </a:r>
            <a:r>
              <a:rPr lang="en-US" dirty="0"/>
              <a:t> </a:t>
            </a:r>
            <a:r>
              <a:rPr lang="en-US" dirty="0" smtClean="0"/>
              <a:t>as n </a:t>
            </a:r>
            <a:r>
              <a:rPr lang="en-US" u="sng" dirty="0" smtClean="0"/>
              <a:t>decreases</a:t>
            </a:r>
            <a:r>
              <a:rPr lang="en-US" dirty="0" smtClean="0"/>
              <a:t> and p </a:t>
            </a:r>
            <a:r>
              <a:rPr lang="en-US" u="sng" dirty="0" smtClean="0"/>
              <a:t>increases</a:t>
            </a:r>
            <a:r>
              <a:rPr lang="en-US" dirty="0" smtClean="0"/>
              <a:t> the F values to show significance can take values &gt;&gt; 1 </a:t>
            </a:r>
          </a:p>
        </p:txBody>
      </p:sp>
      <p:pic>
        <p:nvPicPr>
          <p:cNvPr id="6" name="Picture 5"/>
          <p:cNvPicPr>
            <a:picLocks noChangeAspect="1"/>
          </p:cNvPicPr>
          <p:nvPr/>
        </p:nvPicPr>
        <p:blipFill>
          <a:blip r:embed="rId2"/>
          <a:stretch>
            <a:fillRect/>
          </a:stretch>
        </p:blipFill>
        <p:spPr>
          <a:xfrm>
            <a:off x="2362873" y="1363508"/>
            <a:ext cx="5097982" cy="833324"/>
          </a:xfrm>
          <a:prstGeom prst="rect">
            <a:avLst/>
          </a:prstGeom>
        </p:spPr>
      </p:pic>
    </p:spTree>
    <p:extLst>
      <p:ext uri="{BB962C8B-B14F-4D97-AF65-F5344CB8AC3E}">
        <p14:creationId xmlns:p14="http://schemas.microsoft.com/office/powerpoint/2010/main" val="4120492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PhD comics on point </a:t>
            </a:r>
            <a:endParaRPr lang="en-US" dirty="0"/>
          </a:p>
        </p:txBody>
      </p:sp>
      <p:pic>
        <p:nvPicPr>
          <p:cNvPr id="7" name="Picture 6"/>
          <p:cNvPicPr>
            <a:picLocks noChangeAspect="1"/>
          </p:cNvPicPr>
          <p:nvPr/>
        </p:nvPicPr>
        <p:blipFill>
          <a:blip r:embed="rId2"/>
          <a:stretch>
            <a:fillRect/>
          </a:stretch>
        </p:blipFill>
        <p:spPr>
          <a:xfrm>
            <a:off x="671757" y="1679712"/>
            <a:ext cx="8010422" cy="4131089"/>
          </a:xfrm>
          <a:prstGeom prst="rect">
            <a:avLst/>
          </a:prstGeom>
        </p:spPr>
      </p:pic>
    </p:spTree>
    <p:extLst>
      <p:ext uri="{BB962C8B-B14F-4D97-AF65-F5344CB8AC3E}">
        <p14:creationId xmlns:p14="http://schemas.microsoft.com/office/powerpoint/2010/main" val="10670868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412304" y="5891002"/>
            <a:ext cx="1594131" cy="98318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 Placeholder 1"/>
          <p:cNvSpPr>
            <a:spLocks noGrp="1"/>
          </p:cNvSpPr>
          <p:nvPr>
            <p:ph type="body" sz="quarter" idx="10"/>
          </p:nvPr>
        </p:nvSpPr>
        <p:spPr/>
        <p:txBody>
          <a:bodyPr/>
          <a:lstStyle/>
          <a:p>
            <a:r>
              <a:rPr lang="en-US" dirty="0" smtClean="0"/>
              <a:t>Which of the variables are important?	</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1"/>
              </p:nvPr>
            </p:nvSpPr>
            <p:spPr>
              <a:xfrm>
                <a:off x="659305" y="1736725"/>
                <a:ext cx="8196210" cy="4421314"/>
              </a:xfrm>
            </p:spPr>
            <p:txBody>
              <a:bodyPr/>
              <a:lstStyle/>
              <a:p>
                <a:r>
                  <a:rPr lang="en-US" dirty="0" smtClean="0"/>
                  <a:t>Once we have some idea that at least one of the variables are important, how might we figure out what variables matter? </a:t>
                </a:r>
              </a:p>
              <a:p>
                <a:r>
                  <a:rPr lang="en-US" dirty="0" smtClean="0"/>
                  <a:t>5-10 min discussion (partner/table/group). Think about </a:t>
                </a:r>
                <a:r>
                  <a:rPr lang="en-US" b="0" dirty="0" smtClean="0"/>
                  <a:t>algorithm!</a:t>
                </a:r>
                <a:endParaRPr lang="en-US" dirty="0" smtClean="0"/>
              </a:p>
              <a:p>
                <a:r>
                  <a:rPr lang="en-US" dirty="0" smtClean="0"/>
                  <a:t>Two basic concepts</a:t>
                </a:r>
              </a:p>
              <a:p>
                <a:pPr lvl="1"/>
                <a:r>
                  <a:rPr lang="en-US" dirty="0" smtClean="0"/>
                  <a:t>Forward selection: </a:t>
                </a:r>
                <a:r>
                  <a:rPr lang="en-US" b="0" dirty="0" smtClean="0"/>
                  <a:t>start with a null model (</a:t>
                </a:r>
                <a14:m>
                  <m:oMath xmlns:m="http://schemas.openxmlformats.org/officeDocument/2006/math">
                    <m:sSub>
                      <m:sSubPr>
                        <m:ctrlPr>
                          <a:rPr lang="en-US" i="1">
                            <a:latin typeface="Cambria Math" charset="0"/>
                          </a:rPr>
                        </m:ctrlPr>
                      </m:sSubPr>
                      <m:e>
                        <m:r>
                          <a:rPr lang="en-US" b="1" i="1" smtClean="0">
                            <a:latin typeface="Cambria Math" charset="0"/>
                          </a:rPr>
                          <m:t>𝒚</m:t>
                        </m:r>
                        <m:r>
                          <a:rPr lang="en-US" b="1" i="1" smtClean="0">
                            <a:latin typeface="Cambria Math" charset="0"/>
                          </a:rPr>
                          <m:t>=</m:t>
                        </m:r>
                        <m:r>
                          <a:rPr lang="en-US" i="1">
                            <a:latin typeface="Cambria Math" charset="0"/>
                            <a:ea typeface="Cambria Math" charset="0"/>
                            <a:cs typeface="Cambria Math" charset="0"/>
                          </a:rPr>
                          <m:t>𝜷</m:t>
                        </m:r>
                      </m:e>
                      <m:sub>
                        <m:r>
                          <a:rPr lang="en-US" b="1" i="1" smtClean="0">
                            <a:latin typeface="Cambria Math" charset="0"/>
                          </a:rPr>
                          <m:t>𝟎</m:t>
                        </m:r>
                      </m:sub>
                    </m:sSub>
                  </m:oMath>
                </a14:m>
                <a:r>
                  <a:rPr lang="en-US" b="0" dirty="0" smtClean="0"/>
                  <a:t>) and add to it and find the min RSS </a:t>
                </a:r>
                <a:endParaRPr lang="en-US" dirty="0" smtClean="0"/>
              </a:p>
              <a:p>
                <a:pPr lvl="1"/>
                <a:r>
                  <a:rPr lang="en-US" dirty="0" smtClean="0"/>
                  <a:t>Backward selection: </a:t>
                </a:r>
                <a:r>
                  <a:rPr lang="en-US" b="0" dirty="0" smtClean="0"/>
                  <a:t>start with complete model (max </a:t>
                </a:r>
                <a:r>
                  <a:rPr lang="en-US" b="0" i="1" dirty="0" smtClean="0">
                    <a:latin typeface="times new roman" charset="0"/>
                  </a:rPr>
                  <a:t>p</a:t>
                </a:r>
                <a:r>
                  <a:rPr lang="en-US" b="0" dirty="0" smtClean="0"/>
                  <a:t>) and remove, in order, variables w/largest P-values</a:t>
                </a:r>
                <a:endParaRPr lang="en-US" dirty="0"/>
              </a:p>
              <a:p>
                <a:pPr lvl="1"/>
                <a:r>
                  <a:rPr lang="en-US" dirty="0" smtClean="0"/>
                  <a:t>The algorithm continues until a stopping rule is reached</a:t>
                </a:r>
              </a:p>
              <a:p>
                <a:r>
                  <a:rPr lang="en-US" dirty="0" smtClean="0"/>
                  <a:t>Selection algorithms foreshadow a need for more sophisticated methods (</a:t>
                </a:r>
                <a:r>
                  <a:rPr lang="en-US" sz="1800" b="0" dirty="0" smtClean="0"/>
                  <a:t>subset selection and regularization</a:t>
                </a:r>
                <a:r>
                  <a:rPr lang="en-US" dirty="0" smtClean="0"/>
                  <a:t>) </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1"/>
              </p:nvPr>
            </p:nvSpPr>
            <p:spPr>
              <a:xfrm>
                <a:off x="659305" y="1736725"/>
                <a:ext cx="8196210" cy="4421314"/>
              </a:xfrm>
              <a:blipFill rotWithShape="0">
                <a:blip r:embed="rId2"/>
                <a:stretch>
                  <a:fillRect l="-1115" t="-1241" r="-223" b="-15034"/>
                </a:stretch>
              </a:blipFill>
            </p:spPr>
            <p:txBody>
              <a:bodyPr/>
              <a:lstStyle/>
              <a:p>
                <a:r>
                  <a:rPr lang="en-US">
                    <a:noFill/>
                  </a:rPr>
                  <a:t> </a:t>
                </a:r>
              </a:p>
            </p:txBody>
          </p:sp>
        </mc:Fallback>
      </mc:AlternateContent>
    </p:spTree>
    <p:extLst>
      <p:ext uri="{BB962C8B-B14F-4D97-AF65-F5344CB8AC3E}">
        <p14:creationId xmlns:p14="http://schemas.microsoft.com/office/powerpoint/2010/main" val="7805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Residual squared error (RSE) in MLR</a:t>
            </a:r>
            <a:endParaRPr lang="en-US" dirty="0"/>
          </a:p>
        </p:txBody>
      </p:sp>
      <p:sp>
        <p:nvSpPr>
          <p:cNvPr id="3" name="Text Placeholder 2"/>
          <p:cNvSpPr>
            <a:spLocks noGrp="1"/>
          </p:cNvSpPr>
          <p:nvPr>
            <p:ph type="body" sz="quarter" idx="11"/>
          </p:nvPr>
        </p:nvSpPr>
        <p:spPr/>
        <p:txBody>
          <a:bodyPr/>
          <a:lstStyle/>
          <a:p>
            <a:r>
              <a:rPr lang="en-US" dirty="0" smtClean="0"/>
              <a:t>Our error metric for the goodness of fit of the model also includes a penalty for increasing </a:t>
            </a:r>
            <a:r>
              <a:rPr lang="en-US" b="0" i="1" dirty="0">
                <a:latin typeface="times new roman" charset="0"/>
              </a:rPr>
              <a:t>p</a:t>
            </a:r>
            <a:r>
              <a:rPr lang="en-US" dirty="0" smtClean="0"/>
              <a:t> compared to n</a:t>
            </a:r>
          </a:p>
          <a:p>
            <a:endParaRPr lang="en-US" dirty="0"/>
          </a:p>
          <a:p>
            <a:endParaRPr lang="en-US" dirty="0" smtClean="0"/>
          </a:p>
          <a:p>
            <a:endParaRPr lang="en-US" dirty="0"/>
          </a:p>
          <a:p>
            <a:r>
              <a:rPr lang="en-US" dirty="0" smtClean="0"/>
              <a:t>With an multiple linear regression model in hand, you can make predictions and also trivially add confidence intervals, just as with simple linear regression</a:t>
            </a:r>
            <a:endParaRPr lang="en-US" dirty="0"/>
          </a:p>
        </p:txBody>
      </p:sp>
      <p:pic>
        <p:nvPicPr>
          <p:cNvPr id="5" name="Picture 4"/>
          <p:cNvPicPr>
            <a:picLocks noChangeAspect="1"/>
          </p:cNvPicPr>
          <p:nvPr/>
        </p:nvPicPr>
        <p:blipFill>
          <a:blip r:embed="rId2"/>
          <a:stretch>
            <a:fillRect/>
          </a:stretch>
        </p:blipFill>
        <p:spPr>
          <a:xfrm>
            <a:off x="1208088" y="2556839"/>
            <a:ext cx="7112000" cy="1308100"/>
          </a:xfrm>
          <a:prstGeom prst="rect">
            <a:avLst/>
          </a:prstGeom>
        </p:spPr>
      </p:pic>
    </p:spTree>
    <p:extLst>
      <p:ext uri="{BB962C8B-B14F-4D97-AF65-F5344CB8AC3E}">
        <p14:creationId xmlns:p14="http://schemas.microsoft.com/office/powerpoint/2010/main" val="5436689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When good assumptions go bad </a:t>
            </a:r>
            <a:endParaRPr lang="en-US" dirty="0"/>
          </a:p>
        </p:txBody>
      </p:sp>
      <p:sp>
        <p:nvSpPr>
          <p:cNvPr id="3" name="Text Placeholder 2"/>
          <p:cNvSpPr>
            <a:spLocks noGrp="1"/>
          </p:cNvSpPr>
          <p:nvPr>
            <p:ph type="body" sz="quarter" idx="11"/>
          </p:nvPr>
        </p:nvSpPr>
        <p:spPr/>
        <p:txBody>
          <a:bodyPr/>
          <a:lstStyle/>
          <a:p>
            <a:r>
              <a:rPr lang="en-US" dirty="0" smtClean="0"/>
              <a:t>We haven’t discussed it in detail but there are three key assumptions that have been used to build our linear regression model: </a:t>
            </a:r>
          </a:p>
          <a:p>
            <a:pPr lvl="1"/>
            <a:r>
              <a:rPr lang="en-US" dirty="0" smtClean="0"/>
              <a:t>Errors are uncorrelated and normally distributed </a:t>
            </a:r>
          </a:p>
          <a:p>
            <a:pPr lvl="1"/>
            <a:r>
              <a:rPr lang="en-US" dirty="0" smtClean="0"/>
              <a:t>The variance of the error (in Y) is independent of where we are in X</a:t>
            </a:r>
          </a:p>
          <a:p>
            <a:pPr lvl="1"/>
            <a:r>
              <a:rPr lang="en-US" dirty="0"/>
              <a:t>Liner relationship between X and Y (</a:t>
            </a:r>
            <a:r>
              <a:rPr lang="en-US" b="0" dirty="0"/>
              <a:t>the predictor-response relationship</a:t>
            </a:r>
            <a:r>
              <a:rPr lang="en-US" dirty="0"/>
              <a:t>) </a:t>
            </a:r>
            <a:endParaRPr lang="en-US" dirty="0" smtClean="0"/>
          </a:p>
          <a:p>
            <a:pPr lvl="1"/>
            <a:r>
              <a:rPr lang="en-US" dirty="0" smtClean="0"/>
              <a:t>Individual contributions of your X’s are piecewise additive to the response </a:t>
            </a:r>
            <a:endParaRPr lang="en-US" dirty="0"/>
          </a:p>
          <a:p>
            <a:r>
              <a:rPr lang="en-US" dirty="0" smtClean="0"/>
              <a:t>These assumptions underlie many methods we commonly use! </a:t>
            </a:r>
            <a:endParaRPr lang="en-US" dirty="0"/>
          </a:p>
        </p:txBody>
      </p:sp>
    </p:spTree>
    <p:extLst>
      <p:ext uri="{BB962C8B-B14F-4D97-AF65-F5344CB8AC3E}">
        <p14:creationId xmlns:p14="http://schemas.microsoft.com/office/powerpoint/2010/main" val="11936776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Understanding correlation in error	</a:t>
            </a:r>
            <a:endParaRPr lang="en-US" dirty="0"/>
          </a:p>
        </p:txBody>
      </p:sp>
      <p:sp>
        <p:nvSpPr>
          <p:cNvPr id="3" name="Text Placeholder 2"/>
          <p:cNvSpPr>
            <a:spLocks noGrp="1"/>
          </p:cNvSpPr>
          <p:nvPr>
            <p:ph type="body" sz="quarter" idx="11"/>
          </p:nvPr>
        </p:nvSpPr>
        <p:spPr/>
        <p:txBody>
          <a:bodyPr/>
          <a:lstStyle/>
          <a:p>
            <a:r>
              <a:rPr lang="en-US" dirty="0" smtClean="0"/>
              <a:t>The most common way that error becomes correlated is with time series data </a:t>
            </a:r>
            <a:endParaRPr lang="en-US" dirty="0"/>
          </a:p>
        </p:txBody>
      </p:sp>
      <p:pic>
        <p:nvPicPr>
          <p:cNvPr id="4" name="Picture 3"/>
          <p:cNvPicPr>
            <a:picLocks noChangeAspect="1"/>
          </p:cNvPicPr>
          <p:nvPr/>
        </p:nvPicPr>
        <p:blipFill>
          <a:blip r:embed="rId2"/>
          <a:stretch>
            <a:fillRect/>
          </a:stretch>
        </p:blipFill>
        <p:spPr>
          <a:xfrm>
            <a:off x="1878663" y="2540899"/>
            <a:ext cx="4612451" cy="4195720"/>
          </a:xfrm>
          <a:prstGeom prst="rect">
            <a:avLst/>
          </a:prstGeom>
        </p:spPr>
      </p:pic>
    </p:spTree>
    <p:extLst>
      <p:ext uri="{BB962C8B-B14F-4D97-AF65-F5344CB8AC3E}">
        <p14:creationId xmlns:p14="http://schemas.microsoft.com/office/powerpoint/2010/main" val="4330872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Identifying correlation in error </a:t>
            </a:r>
            <a:endParaRPr lang="en-US" dirty="0"/>
          </a:p>
        </p:txBody>
      </p:sp>
      <p:sp>
        <p:nvSpPr>
          <p:cNvPr id="3" name="Text Placeholder 2"/>
          <p:cNvSpPr>
            <a:spLocks noGrp="1"/>
          </p:cNvSpPr>
          <p:nvPr>
            <p:ph type="body" sz="quarter" idx="11"/>
          </p:nvPr>
        </p:nvSpPr>
        <p:spPr/>
        <p:txBody>
          <a:bodyPr/>
          <a:lstStyle/>
          <a:p>
            <a:r>
              <a:rPr lang="en-US" dirty="0" smtClean="0"/>
              <a:t>Note that the plot in the last slide was residual vs. observation (</a:t>
            </a:r>
            <a:r>
              <a:rPr lang="en-US" b="0" dirty="0" smtClean="0"/>
              <a:t>always a good idea to plot this in addition to a histogram of your residuals </a:t>
            </a:r>
            <a:r>
              <a:rPr lang="mr-IN" b="0" dirty="0" smtClean="0"/>
              <a:t>–</a:t>
            </a:r>
            <a:r>
              <a:rPr lang="en-US" b="0" dirty="0" smtClean="0"/>
              <a:t> both whether our assumptions are in line</a:t>
            </a:r>
            <a:r>
              <a:rPr lang="en-US" dirty="0" smtClean="0"/>
              <a:t>)</a:t>
            </a:r>
          </a:p>
          <a:p>
            <a:r>
              <a:rPr lang="en-US" dirty="0" smtClean="0"/>
              <a:t>Introduction and practical implementation of methods to deal w/correlated errors is beyond scope of this class but we can discuss a few principles</a:t>
            </a:r>
          </a:p>
          <a:p>
            <a:pPr lvl="1"/>
            <a:r>
              <a:rPr lang="en-US" dirty="0" smtClean="0"/>
              <a:t>The </a:t>
            </a:r>
            <a:r>
              <a:rPr lang="en-US" b="0" dirty="0" smtClean="0"/>
              <a:t>autocorrelation</a:t>
            </a:r>
            <a:r>
              <a:rPr lang="en-US" dirty="0" smtClean="0"/>
              <a:t> time </a:t>
            </a:r>
            <a:r>
              <a:rPr lang="en-US" b="0" dirty="0" smtClean="0"/>
              <a:t>is </a:t>
            </a:r>
            <a:r>
              <a:rPr lang="en-US" b="0" dirty="0"/>
              <a:t>the correlation of a signal with a delayed copy of itself as a function of delay. </a:t>
            </a:r>
            <a:endParaRPr lang="en-US" b="0" dirty="0" smtClean="0"/>
          </a:p>
          <a:p>
            <a:pPr lvl="2"/>
            <a:r>
              <a:rPr lang="en-US" b="0" dirty="0"/>
              <a:t> </a:t>
            </a:r>
            <a:r>
              <a:rPr lang="en-US" b="0" dirty="0">
                <a:hlinkClick r:id="rId2" tooltip="Fast Fourier transform"/>
              </a:rPr>
              <a:t>Fast Fourier transforms</a:t>
            </a:r>
            <a:r>
              <a:rPr lang="en-US" b="0" dirty="0"/>
              <a:t> (FFT</a:t>
            </a:r>
            <a:r>
              <a:rPr lang="en-US" b="0" dirty="0" smtClean="0"/>
              <a:t>) </a:t>
            </a:r>
            <a:endParaRPr lang="en-US" dirty="0"/>
          </a:p>
        </p:txBody>
      </p:sp>
      <p:pic>
        <p:nvPicPr>
          <p:cNvPr id="5" name="Picture 4"/>
          <p:cNvPicPr>
            <a:picLocks noChangeAspect="1"/>
          </p:cNvPicPr>
          <p:nvPr/>
        </p:nvPicPr>
        <p:blipFill rotWithShape="1">
          <a:blip r:embed="rId3"/>
          <a:srcRect t="61138" b="9354"/>
          <a:stretch/>
        </p:blipFill>
        <p:spPr>
          <a:xfrm>
            <a:off x="2080964" y="5619917"/>
            <a:ext cx="4612451" cy="1238083"/>
          </a:xfrm>
          <a:prstGeom prst="rect">
            <a:avLst/>
          </a:prstGeom>
        </p:spPr>
      </p:pic>
    </p:spTree>
    <p:extLst>
      <p:ext uri="{BB962C8B-B14F-4D97-AF65-F5344CB8AC3E}">
        <p14:creationId xmlns:p14="http://schemas.microsoft.com/office/powerpoint/2010/main" val="19178509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Nonlinear variance</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1"/>
              </p:nvPr>
            </p:nvSpPr>
            <p:spPr/>
            <p:txBody>
              <a:bodyPr/>
              <a:lstStyle/>
              <a:p>
                <a:r>
                  <a:rPr lang="en-US" dirty="0" smtClean="0"/>
                  <a:t>This phenomena is known as </a:t>
                </a:r>
                <a:r>
                  <a:rPr lang="en-US" b="0" dirty="0" smtClean="0"/>
                  <a:t>heteroscedasticity  </a:t>
                </a:r>
                <a:endParaRPr lang="en-US" dirty="0" smtClean="0"/>
              </a:p>
              <a:p>
                <a:r>
                  <a:rPr lang="en-US" dirty="0" smtClean="0"/>
                  <a:t>Transform data (as in Fig 3.11) </a:t>
                </a:r>
              </a:p>
              <a:p>
                <a:r>
                  <a:rPr lang="en-US" dirty="0" smtClean="0"/>
                  <a:t>Weigh the observables by their variance (e.g., </a:t>
                </a:r>
                <a14:m>
                  <m:oMath xmlns:m="http://schemas.openxmlformats.org/officeDocument/2006/math">
                    <m:sSub>
                      <m:sSubPr>
                        <m:ctrlPr>
                          <a:rPr lang="en-US" i="1">
                            <a:latin typeface="Cambria Math" charset="0"/>
                          </a:rPr>
                        </m:ctrlPr>
                      </m:sSubPr>
                      <m:e>
                        <m:r>
                          <a:rPr lang="en-US" i="1">
                            <a:latin typeface="Cambria Math" charset="0"/>
                          </a:rPr>
                          <m:t>𝒚</m:t>
                        </m:r>
                      </m:e>
                      <m:sub>
                        <m:r>
                          <a:rPr lang="en-US" i="1">
                            <a:latin typeface="Cambria Math" charset="0"/>
                          </a:rPr>
                          <m:t>𝒊</m:t>
                        </m:r>
                        <m:r>
                          <a:rPr lang="en-US" i="1">
                            <a:latin typeface="Cambria Math" charset="0"/>
                          </a:rPr>
                          <m:t>,</m:t>
                        </m:r>
                        <m:r>
                          <a:rPr lang="en-US" i="1">
                            <a:latin typeface="Cambria Math" charset="0"/>
                          </a:rPr>
                          <m:t>𝒏𝒆𝒘</m:t>
                        </m:r>
                      </m:sub>
                    </m:sSub>
                    <m:r>
                      <a:rPr lang="en-US" i="1">
                        <a:latin typeface="Cambria Math" charset="0"/>
                      </a:rPr>
                      <m:t>=</m:t>
                    </m:r>
                    <m:sSub>
                      <m:sSubPr>
                        <m:ctrlPr>
                          <a:rPr lang="en-US" i="1">
                            <a:latin typeface="Cambria Math" charset="0"/>
                          </a:rPr>
                        </m:ctrlPr>
                      </m:sSubPr>
                      <m:e>
                        <m:r>
                          <a:rPr lang="en-US" i="1">
                            <a:latin typeface="Cambria Math" charset="0"/>
                          </a:rPr>
                          <m:t>𝒚</m:t>
                        </m:r>
                      </m:e>
                      <m:sub>
                        <m:r>
                          <a:rPr lang="en-US" i="1">
                            <a:latin typeface="Cambria Math" charset="0"/>
                          </a:rPr>
                          <m:t>𝒊</m:t>
                        </m:r>
                        <m:r>
                          <a:rPr lang="en-US" i="1">
                            <a:latin typeface="Cambria Math" charset="0"/>
                          </a:rPr>
                          <m:t> </m:t>
                        </m:r>
                      </m:sub>
                    </m:sSub>
                    <m:r>
                      <a:rPr lang="en-US" i="1">
                        <a:latin typeface="Cambria Math" charset="0"/>
                      </a:rPr>
                      <m:t>/</m:t>
                    </m:r>
                    <m:r>
                      <a:rPr lang="en-US" i="1" smtClean="0">
                        <a:latin typeface="Cambria Math" charset="0"/>
                        <a:ea typeface="Cambria Math" charset="0"/>
                        <a:cs typeface="Cambria Math" charset="0"/>
                      </a:rPr>
                      <m:t>𝝈</m:t>
                    </m:r>
                  </m:oMath>
                </a14:m>
                <a:r>
                  <a:rPr lang="en-US" dirty="0" smtClean="0"/>
                  <a:t> )</a:t>
                </a: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1"/>
              </p:nvPr>
            </p:nvSpPr>
            <p:spPr>
              <a:blipFill rotWithShape="0">
                <a:blip r:embed="rId2"/>
                <a:stretch>
                  <a:fillRect l="-1115" t="-1366"/>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71757" y="3478499"/>
            <a:ext cx="6425076" cy="3279393"/>
          </a:xfrm>
          <a:prstGeom prst="rect">
            <a:avLst/>
          </a:prstGeom>
        </p:spPr>
      </p:pic>
    </p:spTree>
    <p:extLst>
      <p:ext uri="{BB962C8B-B14F-4D97-AF65-F5344CB8AC3E}">
        <p14:creationId xmlns:p14="http://schemas.microsoft.com/office/powerpoint/2010/main" val="11252721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Intro to nonlinear regression</a:t>
            </a:r>
            <a:endParaRPr lang="en-US" dirty="0"/>
          </a:p>
        </p:txBody>
      </p:sp>
      <p:sp>
        <p:nvSpPr>
          <p:cNvPr id="3" name="Text Placeholder 2"/>
          <p:cNvSpPr>
            <a:spLocks noGrp="1"/>
          </p:cNvSpPr>
          <p:nvPr>
            <p:ph type="body" sz="quarter" idx="11"/>
          </p:nvPr>
        </p:nvSpPr>
        <p:spPr/>
        <p:txBody>
          <a:bodyPr/>
          <a:lstStyle/>
          <a:p>
            <a:r>
              <a:rPr lang="en-US" dirty="0" smtClean="0"/>
              <a:t>Sometimes your variables have a clear non-linear dependence on the response </a:t>
            </a:r>
          </a:p>
          <a:p>
            <a:r>
              <a:rPr lang="en-US" dirty="0" smtClean="0"/>
              <a:t>This is especially clear when you look at the residuals (ISL Fig 3.9) </a:t>
            </a:r>
            <a:endParaRPr lang="en-US" dirty="0"/>
          </a:p>
        </p:txBody>
      </p:sp>
      <p:pic>
        <p:nvPicPr>
          <p:cNvPr id="4" name="Picture 3"/>
          <p:cNvPicPr>
            <a:picLocks noChangeAspect="1"/>
          </p:cNvPicPr>
          <p:nvPr/>
        </p:nvPicPr>
        <p:blipFill>
          <a:blip r:embed="rId2"/>
          <a:stretch>
            <a:fillRect/>
          </a:stretch>
        </p:blipFill>
        <p:spPr>
          <a:xfrm>
            <a:off x="506895" y="3458817"/>
            <a:ext cx="6694005" cy="3260780"/>
          </a:xfrm>
          <a:prstGeom prst="rect">
            <a:avLst/>
          </a:prstGeom>
        </p:spPr>
      </p:pic>
    </p:spTree>
    <p:extLst>
      <p:ext uri="{BB962C8B-B14F-4D97-AF65-F5344CB8AC3E}">
        <p14:creationId xmlns:p14="http://schemas.microsoft.com/office/powerpoint/2010/main" val="7764429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Simple types nonlinear regression</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1"/>
              </p:nvPr>
            </p:nvSpPr>
            <p:spPr/>
            <p:txBody>
              <a:bodyPr/>
              <a:lstStyle/>
              <a:p>
                <a:r>
                  <a:rPr lang="en-US" dirty="0" smtClean="0"/>
                  <a:t>Sometimes a simple variable transformation can take care of nonlinear terms in our regression </a:t>
                </a:r>
                <a:r>
                  <a:rPr lang="en-US" dirty="0"/>
                  <a:t>(e.g., </a:t>
                </a:r>
                <a14:m>
                  <m:oMath xmlns:m="http://schemas.openxmlformats.org/officeDocument/2006/math">
                    <m:sSub>
                      <m:sSubPr>
                        <m:ctrlPr>
                          <a:rPr lang="en-US" i="1">
                            <a:latin typeface="Cambria Math" charset="0"/>
                          </a:rPr>
                        </m:ctrlPr>
                      </m:sSubPr>
                      <m:e>
                        <m:r>
                          <a:rPr lang="en-US" b="1" i="1" smtClean="0">
                            <a:latin typeface="Cambria Math" charset="0"/>
                          </a:rPr>
                          <m:t>𝑿</m:t>
                        </m:r>
                      </m:e>
                      <m:sub>
                        <m:r>
                          <a:rPr lang="en-US" i="1">
                            <a:latin typeface="Cambria Math" charset="0"/>
                          </a:rPr>
                          <m:t>𝒊</m:t>
                        </m:r>
                        <m:r>
                          <a:rPr lang="en-US" i="1">
                            <a:latin typeface="Cambria Math" charset="0"/>
                          </a:rPr>
                          <m:t>,</m:t>
                        </m:r>
                        <m:r>
                          <a:rPr lang="en-US" i="1">
                            <a:latin typeface="Cambria Math" charset="0"/>
                          </a:rPr>
                          <m:t>𝒏𝒆𝒘</m:t>
                        </m:r>
                      </m:sub>
                    </m:sSub>
                    <m:r>
                      <a:rPr lang="en-US" i="1">
                        <a:latin typeface="Cambria Math" charset="0"/>
                      </a:rPr>
                      <m:t>=</m:t>
                    </m:r>
                    <m:rad>
                      <m:radPr>
                        <m:degHide m:val="on"/>
                        <m:ctrlPr>
                          <a:rPr lang="en-US" i="1" smtClean="0">
                            <a:latin typeface="Cambria Math" charset="0"/>
                          </a:rPr>
                        </m:ctrlPr>
                      </m:radPr>
                      <m:deg/>
                      <m:e>
                        <m:sSub>
                          <m:sSubPr>
                            <m:ctrlPr>
                              <a:rPr lang="en-US" i="1">
                                <a:latin typeface="Cambria Math" charset="0"/>
                              </a:rPr>
                            </m:ctrlPr>
                          </m:sSubPr>
                          <m:e>
                            <m:r>
                              <a:rPr lang="en-US" i="1">
                                <a:latin typeface="Cambria Math" charset="0"/>
                              </a:rPr>
                              <m:t>𝑿</m:t>
                            </m:r>
                          </m:e>
                          <m:sub>
                            <m:r>
                              <a:rPr lang="en-US" i="1">
                                <a:latin typeface="Cambria Math" charset="0"/>
                              </a:rPr>
                              <m:t>𝒊</m:t>
                            </m:r>
                          </m:sub>
                        </m:sSub>
                      </m:e>
                    </m:rad>
                  </m:oMath>
                </a14:m>
                <a:r>
                  <a:rPr lang="en-US" dirty="0"/>
                  <a:t>)</a:t>
                </a:r>
              </a:p>
              <a:p>
                <a:pPr lvl="1"/>
                <a:r>
                  <a:rPr lang="en-US" dirty="0" smtClean="0"/>
                  <a:t>In these cases we can use the same pipeline/framework for large scale MLR approaches </a:t>
                </a:r>
              </a:p>
              <a:p>
                <a:pPr lvl="1"/>
                <a:r>
                  <a:rPr lang="en-US" dirty="0" smtClean="0"/>
                  <a:t>This would be performed </a:t>
                </a:r>
                <a:r>
                  <a:rPr lang="en-US" b="0" dirty="0" smtClean="0"/>
                  <a:t>prior</a:t>
                </a:r>
                <a:r>
                  <a:rPr lang="en-US" dirty="0" smtClean="0"/>
                  <a:t> to training your model</a:t>
                </a:r>
              </a:p>
              <a:p>
                <a:r>
                  <a:rPr lang="en-US" dirty="0" smtClean="0"/>
                  <a:t>Sometimes there is a clear co-dependence (</a:t>
                </a:r>
                <a:r>
                  <a:rPr lang="en-US" b="0" dirty="0" smtClean="0"/>
                  <a:t>interaction</a:t>
                </a:r>
                <a:r>
                  <a:rPr lang="en-US" dirty="0" smtClean="0"/>
                  <a:t>) on several of your features/variables	</a:t>
                </a: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1"/>
              </p:nvPr>
            </p:nvSpPr>
            <p:spPr>
              <a:blipFill rotWithShape="0">
                <a:blip r:embed="rId2"/>
                <a:stretch>
                  <a:fillRect l="-1115" t="-1366"/>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357784" y="4757781"/>
            <a:ext cx="3911600" cy="723900"/>
          </a:xfrm>
          <a:prstGeom prst="rect">
            <a:avLst/>
          </a:prstGeom>
        </p:spPr>
      </p:pic>
      <p:pic>
        <p:nvPicPr>
          <p:cNvPr id="6" name="Picture 5"/>
          <p:cNvPicPr>
            <a:picLocks noChangeAspect="1"/>
          </p:cNvPicPr>
          <p:nvPr/>
        </p:nvPicPr>
        <p:blipFill>
          <a:blip r:embed="rId4"/>
          <a:stretch>
            <a:fillRect/>
          </a:stretch>
        </p:blipFill>
        <p:spPr>
          <a:xfrm>
            <a:off x="1171437" y="5422047"/>
            <a:ext cx="7556500" cy="508000"/>
          </a:xfrm>
          <a:prstGeom prst="rect">
            <a:avLst/>
          </a:prstGeom>
        </p:spPr>
      </p:pic>
    </p:spTree>
    <p:extLst>
      <p:ext uri="{BB962C8B-B14F-4D97-AF65-F5344CB8AC3E}">
        <p14:creationId xmlns:p14="http://schemas.microsoft.com/office/powerpoint/2010/main" val="11156229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Where to go when you have a true nonlinear model to fit/train? </a:t>
            </a:r>
            <a:endParaRPr lang="en-US" dirty="0"/>
          </a:p>
        </p:txBody>
      </p:sp>
      <p:sp>
        <p:nvSpPr>
          <p:cNvPr id="3" name="Text Placeholder 2"/>
          <p:cNvSpPr>
            <a:spLocks noGrp="1"/>
          </p:cNvSpPr>
          <p:nvPr>
            <p:ph type="body" sz="quarter" idx="11"/>
          </p:nvPr>
        </p:nvSpPr>
        <p:spPr/>
        <p:txBody>
          <a:bodyPr/>
          <a:lstStyle/>
          <a:p>
            <a:r>
              <a:rPr lang="en-US" dirty="0" smtClean="0"/>
              <a:t>In general, the packages in </a:t>
            </a:r>
            <a:r>
              <a:rPr lang="en-US" dirty="0" err="1" smtClean="0"/>
              <a:t>scikit</a:t>
            </a:r>
            <a:r>
              <a:rPr lang="en-US" dirty="0"/>
              <a:t>-</a:t>
            </a:r>
            <a:r>
              <a:rPr lang="en-US" dirty="0" smtClean="0"/>
              <a:t>learn work for general linear (single or multiple) or very specific types of nonlinear (e.g., splines) models of Y </a:t>
            </a:r>
          </a:p>
          <a:p>
            <a:pPr lvl="1"/>
            <a:r>
              <a:rPr lang="en-US" dirty="0" smtClean="0"/>
              <a:t>The reason why has to do with speed of model solution and large training data set sizes </a:t>
            </a:r>
            <a:endParaRPr lang="en-US" dirty="0" smtClean="0"/>
          </a:p>
          <a:p>
            <a:pPr lvl="1"/>
            <a:endParaRPr lang="en-US" dirty="0" smtClean="0"/>
          </a:p>
          <a:p>
            <a:r>
              <a:rPr lang="en-US" dirty="0" smtClean="0"/>
              <a:t>Other Python packages can also perform </a:t>
            </a:r>
            <a:r>
              <a:rPr lang="en-US" dirty="0" smtClean="0"/>
              <a:t>regression</a:t>
            </a:r>
            <a:endParaRPr lang="en-US" dirty="0"/>
          </a:p>
        </p:txBody>
      </p:sp>
      <p:pic>
        <p:nvPicPr>
          <p:cNvPr id="4" name="Picture 3"/>
          <p:cNvPicPr>
            <a:picLocks noChangeAspect="1"/>
          </p:cNvPicPr>
          <p:nvPr/>
        </p:nvPicPr>
        <p:blipFill>
          <a:blip r:embed="rId2"/>
          <a:stretch>
            <a:fillRect/>
          </a:stretch>
        </p:blipFill>
        <p:spPr>
          <a:xfrm>
            <a:off x="1440382" y="4474595"/>
            <a:ext cx="6271327" cy="710368"/>
          </a:xfrm>
          <a:prstGeom prst="rect">
            <a:avLst/>
          </a:prstGeom>
        </p:spPr>
      </p:pic>
    </p:spTree>
    <p:extLst>
      <p:ext uri="{BB962C8B-B14F-4D97-AF65-F5344CB8AC3E}">
        <p14:creationId xmlns:p14="http://schemas.microsoft.com/office/powerpoint/2010/main" val="10150677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Moving from exact solution to finding a minimum MSE </a:t>
            </a:r>
            <a:endParaRPr lang="en-US" dirty="0"/>
          </a:p>
        </p:txBody>
      </p:sp>
      <p:sp>
        <p:nvSpPr>
          <p:cNvPr id="3" name="Text Placeholder 2"/>
          <p:cNvSpPr>
            <a:spLocks noGrp="1"/>
          </p:cNvSpPr>
          <p:nvPr>
            <p:ph type="body" sz="quarter" idx="11"/>
          </p:nvPr>
        </p:nvSpPr>
        <p:spPr/>
        <p:txBody>
          <a:bodyPr/>
          <a:lstStyle/>
          <a:p>
            <a:r>
              <a:rPr lang="en-US" dirty="0" smtClean="0"/>
              <a:t>When we leave the world of ”exact solutions”, we are then confined to using numerical solutions to find the minimum value of MSE(</a:t>
            </a:r>
            <a:r>
              <a:rPr lang="en-US" dirty="0" smtClean="0">
                <a:latin typeface="symbol" charset="2"/>
              </a:rPr>
              <a:t>b</a:t>
            </a:r>
            <a:r>
              <a:rPr lang="en-US" baseline="-25000" dirty="0" smtClean="0"/>
              <a:t>i</a:t>
            </a:r>
            <a:r>
              <a:rPr lang="en-US" dirty="0" smtClean="0"/>
              <a:t>)</a:t>
            </a:r>
          </a:p>
          <a:p>
            <a:r>
              <a:rPr lang="en-US" dirty="0" smtClean="0"/>
              <a:t>Do we need an initial guess? (yes!) </a:t>
            </a:r>
          </a:p>
          <a:p>
            <a:pPr lvl="1"/>
            <a:r>
              <a:rPr lang="en-US" dirty="0" smtClean="0"/>
              <a:t>What should it be? </a:t>
            </a:r>
          </a:p>
          <a:p>
            <a:r>
              <a:rPr lang="en-US" dirty="0" smtClean="0"/>
              <a:t>A lot of our machinery for assessing the models still works just fine! </a:t>
            </a:r>
          </a:p>
          <a:p>
            <a:endParaRPr lang="en-US" dirty="0"/>
          </a:p>
        </p:txBody>
      </p:sp>
      <p:pic>
        <p:nvPicPr>
          <p:cNvPr id="4" name="Picture 3"/>
          <p:cNvPicPr>
            <a:picLocks noChangeAspect="1"/>
          </p:cNvPicPr>
          <p:nvPr/>
        </p:nvPicPr>
        <p:blipFill>
          <a:blip r:embed="rId3"/>
          <a:stretch>
            <a:fillRect/>
          </a:stretch>
        </p:blipFill>
        <p:spPr>
          <a:xfrm>
            <a:off x="1208088" y="4557410"/>
            <a:ext cx="7112000" cy="1308100"/>
          </a:xfrm>
          <a:prstGeom prst="rect">
            <a:avLst/>
          </a:prstGeom>
        </p:spPr>
      </p:pic>
    </p:spTree>
    <p:extLst>
      <p:ext uri="{BB962C8B-B14F-4D97-AF65-F5344CB8AC3E}">
        <p14:creationId xmlns:p14="http://schemas.microsoft.com/office/powerpoint/2010/main" val="20739800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Outline</a:t>
            </a:r>
            <a:endParaRPr lang="en-US" dirty="0"/>
          </a:p>
        </p:txBody>
      </p:sp>
      <p:sp>
        <p:nvSpPr>
          <p:cNvPr id="3" name="Text Placeholder 2"/>
          <p:cNvSpPr>
            <a:spLocks noGrp="1"/>
          </p:cNvSpPr>
          <p:nvPr>
            <p:ph type="body" sz="quarter" idx="11"/>
          </p:nvPr>
        </p:nvSpPr>
        <p:spPr>
          <a:xfrm>
            <a:off x="660209" y="1736725"/>
            <a:ext cx="8196210" cy="4015497"/>
          </a:xfrm>
        </p:spPr>
        <p:txBody>
          <a:bodyPr/>
          <a:lstStyle/>
          <a:p>
            <a:r>
              <a:rPr lang="en-US" dirty="0" smtClean="0"/>
              <a:t>Simple </a:t>
            </a:r>
            <a:r>
              <a:rPr lang="en-US" dirty="0" smtClean="0"/>
              <a:t>linear regression</a:t>
            </a:r>
          </a:p>
          <a:p>
            <a:pPr lvl="1"/>
            <a:r>
              <a:rPr lang="en-US" dirty="0" smtClean="0"/>
              <a:t>The model</a:t>
            </a:r>
          </a:p>
          <a:p>
            <a:pPr lvl="1"/>
            <a:r>
              <a:rPr lang="en-US" dirty="0" smtClean="0"/>
              <a:t>The training </a:t>
            </a:r>
          </a:p>
          <a:p>
            <a:pPr lvl="1"/>
            <a:r>
              <a:rPr lang="en-US" dirty="0" smtClean="0"/>
              <a:t>The error</a:t>
            </a:r>
          </a:p>
          <a:p>
            <a:pPr lvl="2"/>
            <a:r>
              <a:rPr lang="en-US" dirty="0" smtClean="0"/>
              <a:t>In the coefficients</a:t>
            </a:r>
          </a:p>
          <a:p>
            <a:pPr lvl="2"/>
            <a:r>
              <a:rPr lang="en-US" dirty="0" smtClean="0"/>
              <a:t>In the model </a:t>
            </a:r>
          </a:p>
          <a:p>
            <a:pPr lvl="1"/>
            <a:r>
              <a:rPr lang="en-US" dirty="0" smtClean="0"/>
              <a:t>Making predictions with the model </a:t>
            </a:r>
          </a:p>
          <a:p>
            <a:r>
              <a:rPr lang="en-US" dirty="0" smtClean="0"/>
              <a:t>Multiple regression  </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3636" r="19091"/>
          <a:stretch/>
        </p:blipFill>
        <p:spPr>
          <a:xfrm>
            <a:off x="5306291" y="867509"/>
            <a:ext cx="3352800" cy="281827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5722" y="4534867"/>
            <a:ext cx="4108278" cy="2323133"/>
          </a:xfrm>
          <a:prstGeom prst="rect">
            <a:avLst/>
          </a:prstGeom>
        </p:spPr>
      </p:pic>
    </p:spTree>
    <p:extLst>
      <p:ext uri="{BB962C8B-B14F-4D97-AF65-F5344CB8AC3E}">
        <p14:creationId xmlns:p14="http://schemas.microsoft.com/office/powerpoint/2010/main" val="9685371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Other topics / suggestions </a:t>
            </a:r>
            <a:endParaRPr lang="en-US" dirty="0"/>
          </a:p>
        </p:txBody>
      </p:sp>
      <p:sp>
        <p:nvSpPr>
          <p:cNvPr id="3" name="Text Placeholder 2"/>
          <p:cNvSpPr>
            <a:spLocks noGrp="1"/>
          </p:cNvSpPr>
          <p:nvPr>
            <p:ph type="body" sz="quarter" idx="11"/>
          </p:nvPr>
        </p:nvSpPr>
        <p:spPr/>
        <p:txBody>
          <a:bodyPr/>
          <a:lstStyle/>
          <a:p>
            <a:r>
              <a:rPr lang="en-US" dirty="0" smtClean="0"/>
              <a:t>Chapter 3 of ISL is strongly suggested to read carefully (maybe multiple times) </a:t>
            </a:r>
          </a:p>
          <a:p>
            <a:r>
              <a:rPr lang="en-US" dirty="0" smtClean="0"/>
              <a:t>Additional topics we didn’t cover</a:t>
            </a:r>
          </a:p>
          <a:p>
            <a:pPr lvl="1"/>
            <a:r>
              <a:rPr lang="en-US" dirty="0" smtClean="0"/>
              <a:t>Outliers and high leverage points in your training set </a:t>
            </a:r>
          </a:p>
          <a:p>
            <a:pPr lvl="1"/>
            <a:r>
              <a:rPr lang="en-US" dirty="0" smtClean="0"/>
              <a:t>Collinearity </a:t>
            </a:r>
          </a:p>
          <a:p>
            <a:pPr lvl="1"/>
            <a:r>
              <a:rPr lang="en-US" dirty="0" smtClean="0"/>
              <a:t>More about nonlinear regression </a:t>
            </a:r>
          </a:p>
          <a:p>
            <a:pPr lvl="1"/>
            <a:r>
              <a:rPr lang="en-US" dirty="0" smtClean="0"/>
              <a:t>AND MANY MORE! </a:t>
            </a:r>
          </a:p>
        </p:txBody>
      </p:sp>
    </p:spTree>
    <p:extLst>
      <p:ext uri="{BB962C8B-B14F-4D97-AF65-F5344CB8AC3E}">
        <p14:creationId xmlns:p14="http://schemas.microsoft.com/office/powerpoint/2010/main" val="146507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Resampling methods (CH5, ISL)  </a:t>
            </a:r>
            <a:endParaRPr lang="en-US" dirty="0"/>
          </a:p>
        </p:txBody>
      </p:sp>
      <p:sp>
        <p:nvSpPr>
          <p:cNvPr id="4" name="Text Placeholder 3"/>
          <p:cNvSpPr>
            <a:spLocks noGrp="1"/>
          </p:cNvSpPr>
          <p:nvPr>
            <p:ph type="body" sz="quarter" idx="11"/>
          </p:nvPr>
        </p:nvSpPr>
        <p:spPr/>
        <p:txBody>
          <a:bodyPr/>
          <a:lstStyle/>
          <a:p>
            <a:r>
              <a:rPr lang="en-US" dirty="0" smtClean="0"/>
              <a:t>Resampling concept </a:t>
            </a:r>
          </a:p>
          <a:p>
            <a:r>
              <a:rPr lang="en-US" dirty="0" smtClean="0"/>
              <a:t>Doing more with your data</a:t>
            </a:r>
          </a:p>
          <a:p>
            <a:endParaRPr lang="en-US" dirty="0"/>
          </a:p>
          <a:p>
            <a:r>
              <a:rPr lang="en-US" dirty="0" smtClean="0"/>
              <a:t>A big warning: </a:t>
            </a:r>
            <a:r>
              <a:rPr lang="en-US" b="0" dirty="0" smtClean="0"/>
              <a:t>as introduced today, the resampling schemes are not to be used to generate independent predictions (</a:t>
            </a:r>
            <a:r>
              <a:rPr lang="en-US" dirty="0" smtClean="0"/>
              <a:t>of Y</a:t>
            </a:r>
            <a:r>
              <a:rPr lang="en-US" b="0" dirty="0" smtClean="0"/>
              <a:t>) for averaging later.  </a:t>
            </a:r>
          </a:p>
          <a:p>
            <a:r>
              <a:rPr lang="en-US" b="0" dirty="0" smtClean="0"/>
              <a:t>This is a concept related to ‘ensemble’ methods, which we will discuss soon</a:t>
            </a:r>
            <a:endParaRPr lang="en-US" dirty="0"/>
          </a:p>
        </p:txBody>
      </p:sp>
    </p:spTree>
    <p:extLst>
      <p:ext uri="{BB962C8B-B14F-4D97-AF65-F5344CB8AC3E}">
        <p14:creationId xmlns:p14="http://schemas.microsoft.com/office/powerpoint/2010/main" val="13899912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Cross Validation (k-fold)</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1"/>
              </p:nvPr>
            </p:nvSpPr>
            <p:spPr/>
            <p:txBody>
              <a:bodyPr/>
              <a:lstStyle/>
              <a:p>
                <a:r>
                  <a:rPr lang="en-US" dirty="0" smtClean="0"/>
                  <a:t>Suppose you have </a:t>
                </a:r>
                <a:r>
                  <a:rPr lang="en-US" u="sng" dirty="0" smtClean="0"/>
                  <a:t>one</a:t>
                </a:r>
                <a:r>
                  <a:rPr lang="en-US" dirty="0" smtClean="0"/>
                  <a:t> set of data and you have to decide how to break it into pieces for </a:t>
                </a:r>
                <a:r>
                  <a:rPr lang="en-US" b="0" dirty="0" smtClean="0"/>
                  <a:t>training</a:t>
                </a:r>
                <a:r>
                  <a:rPr lang="en-US" dirty="0" smtClean="0"/>
                  <a:t> and </a:t>
                </a:r>
                <a:r>
                  <a:rPr lang="en-US" b="0" dirty="0" smtClean="0"/>
                  <a:t>validation </a:t>
                </a:r>
              </a:p>
              <a:p>
                <a:r>
                  <a:rPr lang="en-US" dirty="0" smtClean="0"/>
                  <a:t>Simplest approach is the “validation set” , just break it into two pieces </a:t>
                </a:r>
              </a:p>
              <a:p>
                <a:r>
                  <a:rPr lang="en-US" dirty="0" smtClean="0"/>
                  <a:t>Example (Fig 5.2) looking at variations on </a:t>
                </a:r>
                <a:r>
                  <a:rPr lang="en-US" i="1" dirty="0">
                    <a:latin typeface="Cambria Math" charset="0"/>
                  </a:rPr>
                  <a:t> </a:t>
                </a:r>
                <a:r>
                  <a:rPr lang="en-US" i="1" dirty="0" smtClean="0">
                    <a:latin typeface="Cambria Math" charset="0"/>
                  </a:rPr>
                  <a:t>             </a:t>
                </a:r>
                <a14:m>
                  <m:oMath xmlns:m="http://schemas.openxmlformats.org/officeDocument/2006/math">
                    <m:r>
                      <a:rPr lang="en-US" b="1" i="1" smtClean="0">
                        <a:latin typeface="Cambria Math" charset="0"/>
                      </a:rPr>
                      <m:t>𝒀</m:t>
                    </m:r>
                    <m:r>
                      <a:rPr lang="en-US" b="1" i="1" smtClean="0">
                        <a:latin typeface="Cambria Math" charset="0"/>
                      </a:rPr>
                      <m:t>=</m:t>
                    </m:r>
                    <m:sSub>
                      <m:sSubPr>
                        <m:ctrlPr>
                          <a:rPr lang="en-US" b="1" i="1" smtClean="0">
                            <a:latin typeface="Cambria Math" charset="0"/>
                          </a:rPr>
                        </m:ctrlPr>
                      </m:sSubPr>
                      <m:e>
                        <m:r>
                          <a:rPr lang="en-US" b="1" i="1" smtClean="0">
                            <a:latin typeface="Cambria Math" charset="0"/>
                            <a:ea typeface="Cambria Math" charset="0"/>
                            <a:cs typeface="Cambria Math" charset="0"/>
                          </a:rPr>
                          <m:t>𝜷</m:t>
                        </m:r>
                      </m:e>
                      <m:sub>
                        <m:r>
                          <a:rPr lang="en-US" b="1" i="1" smtClean="0">
                            <a:latin typeface="Cambria Math" charset="0"/>
                          </a:rPr>
                          <m:t>𝟎</m:t>
                        </m:r>
                      </m:sub>
                    </m:sSub>
                    <m:r>
                      <a:rPr lang="en-US" b="1" i="1" smtClean="0">
                        <a:latin typeface="Cambria Math" charset="0"/>
                      </a:rPr>
                      <m:t>+</m:t>
                    </m:r>
                    <m:sSub>
                      <m:sSubPr>
                        <m:ctrlPr>
                          <a:rPr lang="en-US" i="1">
                            <a:latin typeface="Cambria Math" charset="0"/>
                          </a:rPr>
                        </m:ctrlPr>
                      </m:sSubPr>
                      <m:e>
                        <m:r>
                          <a:rPr lang="en-US" i="1">
                            <a:latin typeface="Cambria Math" charset="0"/>
                            <a:ea typeface="Cambria Math" charset="0"/>
                            <a:cs typeface="Cambria Math" charset="0"/>
                          </a:rPr>
                          <m:t>𝜷</m:t>
                        </m:r>
                      </m:e>
                      <m:sub>
                        <m:r>
                          <a:rPr lang="en-US" i="1">
                            <a:latin typeface="Cambria Math" charset="0"/>
                          </a:rPr>
                          <m:t>𝟎</m:t>
                        </m:r>
                      </m:sub>
                    </m:sSub>
                    <m:r>
                      <a:rPr lang="en-US" b="1" i="1" smtClean="0">
                        <a:latin typeface="Cambria Math" charset="0"/>
                      </a:rPr>
                      <m:t>+</m:t>
                    </m:r>
                    <m:sSup>
                      <m:sSupPr>
                        <m:ctrlPr>
                          <a:rPr lang="en-US" b="1" i="1" smtClean="0">
                            <a:latin typeface="Cambria Math" charset="0"/>
                          </a:rPr>
                        </m:ctrlPr>
                      </m:sSupPr>
                      <m:e>
                        <m:r>
                          <a:rPr lang="en-US" b="1" i="1" smtClean="0">
                            <a:latin typeface="Cambria Math" charset="0"/>
                          </a:rPr>
                          <m:t>𝑿</m:t>
                        </m:r>
                      </m:e>
                      <m:sup>
                        <m:r>
                          <a:rPr lang="en-US" b="1" i="1" smtClean="0">
                            <a:latin typeface="Cambria Math" charset="0"/>
                          </a:rPr>
                          <m:t>𝒏</m:t>
                        </m:r>
                      </m:sup>
                    </m:sSup>
                  </m:oMath>
                </a14:m>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1"/>
              </p:nvPr>
            </p:nvSpPr>
            <p:spPr>
              <a:blipFill rotWithShape="0">
                <a:blip r:embed="rId3"/>
                <a:stretch>
                  <a:fillRect l="-1115" t="-1366" r="-1190"/>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522806" y="4532291"/>
            <a:ext cx="5689600" cy="2197100"/>
          </a:xfrm>
          <a:prstGeom prst="rect">
            <a:avLst/>
          </a:prstGeom>
        </p:spPr>
      </p:pic>
      <p:sp>
        <p:nvSpPr>
          <p:cNvPr id="6" name="TextBox 5"/>
          <p:cNvSpPr txBox="1"/>
          <p:nvPr/>
        </p:nvSpPr>
        <p:spPr>
          <a:xfrm>
            <a:off x="6457444" y="4272677"/>
            <a:ext cx="2597544" cy="2585323"/>
          </a:xfrm>
          <a:prstGeom prst="rect">
            <a:avLst/>
          </a:prstGeom>
          <a:solidFill>
            <a:schemeClr val="accent3"/>
          </a:solidFill>
        </p:spPr>
        <p:txBody>
          <a:bodyPr wrap="square" rtlCol="0">
            <a:spAutoFit/>
          </a:bodyPr>
          <a:lstStyle/>
          <a:p>
            <a:r>
              <a:rPr lang="en-US" dirty="0" smtClean="0"/>
              <a:t>Left: </a:t>
            </a:r>
            <a:r>
              <a:rPr lang="en-US" u="sng" dirty="0" smtClean="0"/>
              <a:t>training </a:t>
            </a:r>
            <a:r>
              <a:rPr lang="en-US" dirty="0" smtClean="0"/>
              <a:t>MSE vs n for one data set</a:t>
            </a:r>
            <a:endParaRPr lang="en-US" dirty="0"/>
          </a:p>
          <a:p>
            <a:r>
              <a:rPr lang="en-US" dirty="0" smtClean="0"/>
              <a:t>Right: </a:t>
            </a:r>
            <a:r>
              <a:rPr lang="en-US" u="sng" dirty="0" smtClean="0"/>
              <a:t>training </a:t>
            </a:r>
            <a:r>
              <a:rPr lang="en-US" dirty="0" smtClean="0"/>
              <a:t>MSE vs n for 10 validation sets</a:t>
            </a:r>
          </a:p>
          <a:p>
            <a:endParaRPr lang="en-US" dirty="0"/>
          </a:p>
          <a:p>
            <a:r>
              <a:rPr lang="en-US" b="1" dirty="0" smtClean="0"/>
              <a:t>Riddle me this</a:t>
            </a:r>
            <a:r>
              <a:rPr lang="en-US" dirty="0" smtClean="0"/>
              <a:t>, how many ways are there to choose two 500 data sets from 1000?</a:t>
            </a:r>
            <a:endParaRPr lang="en-US" dirty="0"/>
          </a:p>
        </p:txBody>
      </p:sp>
    </p:spTree>
    <p:extLst>
      <p:ext uri="{BB962C8B-B14F-4D97-AF65-F5344CB8AC3E}">
        <p14:creationId xmlns:p14="http://schemas.microsoft.com/office/powerpoint/2010/main" val="3541785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Cross Validation (k-fold) </a:t>
            </a:r>
            <a:endParaRPr lang="en-US" dirty="0"/>
          </a:p>
        </p:txBody>
      </p:sp>
      <p:sp>
        <p:nvSpPr>
          <p:cNvPr id="3" name="Text Placeholder 2"/>
          <p:cNvSpPr>
            <a:spLocks noGrp="1"/>
          </p:cNvSpPr>
          <p:nvPr>
            <p:ph type="body" sz="quarter" idx="11"/>
          </p:nvPr>
        </p:nvSpPr>
        <p:spPr/>
        <p:txBody>
          <a:bodyPr/>
          <a:lstStyle/>
          <a:p>
            <a:r>
              <a:rPr lang="en-US" dirty="0" smtClean="0"/>
              <a:t>Since you only use a portion of your data in the training, the ”validation set” approach will tend to </a:t>
            </a:r>
            <a:r>
              <a:rPr lang="en-US" b="0" dirty="0" smtClean="0"/>
              <a:t>overestimate</a:t>
            </a:r>
            <a:r>
              <a:rPr lang="en-US" dirty="0" smtClean="0"/>
              <a:t> your error! </a:t>
            </a:r>
          </a:p>
          <a:p>
            <a:r>
              <a:rPr lang="en-US" dirty="0" smtClean="0"/>
              <a:t>Leave One Out Cross Validation approach</a:t>
            </a:r>
            <a:endParaRPr lang="en-US" dirty="0"/>
          </a:p>
        </p:txBody>
      </p:sp>
      <p:pic>
        <p:nvPicPr>
          <p:cNvPr id="4" name="Picture 3"/>
          <p:cNvPicPr>
            <a:picLocks noChangeAspect="1"/>
          </p:cNvPicPr>
          <p:nvPr/>
        </p:nvPicPr>
        <p:blipFill>
          <a:blip r:embed="rId2"/>
          <a:stretch>
            <a:fillRect/>
          </a:stretch>
        </p:blipFill>
        <p:spPr>
          <a:xfrm>
            <a:off x="3767504" y="3509977"/>
            <a:ext cx="5309399" cy="3348023"/>
          </a:xfrm>
          <a:prstGeom prst="rect">
            <a:avLst/>
          </a:prstGeom>
        </p:spPr>
      </p:pic>
      <p:pic>
        <p:nvPicPr>
          <p:cNvPr id="5" name="Picture 4"/>
          <p:cNvPicPr>
            <a:picLocks noChangeAspect="1"/>
          </p:cNvPicPr>
          <p:nvPr/>
        </p:nvPicPr>
        <p:blipFill>
          <a:blip r:embed="rId3"/>
          <a:stretch>
            <a:fillRect/>
          </a:stretch>
        </p:blipFill>
        <p:spPr>
          <a:xfrm>
            <a:off x="280749" y="4167398"/>
            <a:ext cx="2113639" cy="820218"/>
          </a:xfrm>
          <a:prstGeom prst="rect">
            <a:avLst/>
          </a:prstGeom>
        </p:spPr>
      </p:pic>
      <p:pic>
        <p:nvPicPr>
          <p:cNvPr id="6" name="Picture 5"/>
          <p:cNvPicPr>
            <a:picLocks noChangeAspect="1"/>
          </p:cNvPicPr>
          <p:nvPr/>
        </p:nvPicPr>
        <p:blipFill>
          <a:blip r:embed="rId4"/>
          <a:stretch>
            <a:fillRect/>
          </a:stretch>
        </p:blipFill>
        <p:spPr>
          <a:xfrm>
            <a:off x="2646294" y="4383354"/>
            <a:ext cx="621288" cy="388305"/>
          </a:xfrm>
          <a:prstGeom prst="rect">
            <a:avLst/>
          </a:prstGeom>
        </p:spPr>
      </p:pic>
    </p:spTree>
    <p:extLst>
      <p:ext uri="{BB962C8B-B14F-4D97-AF65-F5344CB8AC3E}">
        <p14:creationId xmlns:p14="http://schemas.microsoft.com/office/powerpoint/2010/main" val="6115298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Cross Validation (k-fold) </a:t>
            </a:r>
            <a:endParaRPr lang="en-US" dirty="0"/>
          </a:p>
        </p:txBody>
      </p:sp>
      <p:sp>
        <p:nvSpPr>
          <p:cNvPr id="3" name="Text Placeholder 2"/>
          <p:cNvSpPr>
            <a:spLocks noGrp="1"/>
          </p:cNvSpPr>
          <p:nvPr>
            <p:ph type="body" sz="quarter" idx="11"/>
          </p:nvPr>
        </p:nvSpPr>
        <p:spPr/>
        <p:txBody>
          <a:bodyPr/>
          <a:lstStyle/>
          <a:p>
            <a:r>
              <a:rPr lang="en-US" dirty="0" smtClean="0"/>
              <a:t>LOOCV is way more accurate (Fig 5.4), but more computationally expensive!  </a:t>
            </a:r>
          </a:p>
          <a:p>
            <a:r>
              <a:rPr lang="en-US" dirty="0" smtClean="0"/>
              <a:t>An alternate is to break the data into larger pieces than n and n-1 </a:t>
            </a:r>
          </a:p>
          <a:p>
            <a:r>
              <a:rPr lang="en-US" dirty="0" smtClean="0"/>
              <a:t>We break it into “k” folds of data, e.g. 5-fold. The 1</a:t>
            </a:r>
            <a:r>
              <a:rPr lang="en-US" baseline="30000" dirty="0" smtClean="0"/>
              <a:t>st</a:t>
            </a:r>
            <a:r>
              <a:rPr lang="en-US" dirty="0" smtClean="0"/>
              <a:t> set is saved for </a:t>
            </a:r>
            <a:r>
              <a:rPr lang="en-US" b="0" dirty="0" smtClean="0"/>
              <a:t>validation</a:t>
            </a:r>
            <a:r>
              <a:rPr lang="en-US" dirty="0" smtClean="0"/>
              <a:t>, remaining k-1 sets are used for </a:t>
            </a:r>
            <a:r>
              <a:rPr lang="en-US" b="0" dirty="0" smtClean="0"/>
              <a:t>training</a:t>
            </a:r>
          </a:p>
        </p:txBody>
      </p:sp>
      <p:pic>
        <p:nvPicPr>
          <p:cNvPr id="7" name="Picture 6"/>
          <p:cNvPicPr>
            <a:picLocks noChangeAspect="1"/>
          </p:cNvPicPr>
          <p:nvPr/>
        </p:nvPicPr>
        <p:blipFill>
          <a:blip r:embed="rId2"/>
          <a:stretch>
            <a:fillRect/>
          </a:stretch>
        </p:blipFill>
        <p:spPr>
          <a:xfrm>
            <a:off x="3740821" y="4644828"/>
            <a:ext cx="5273705" cy="2213172"/>
          </a:xfrm>
          <a:prstGeom prst="rect">
            <a:avLst/>
          </a:prstGeom>
        </p:spPr>
      </p:pic>
      <p:grpSp>
        <p:nvGrpSpPr>
          <p:cNvPr id="10" name="Group 9"/>
          <p:cNvGrpSpPr/>
          <p:nvPr/>
        </p:nvGrpSpPr>
        <p:grpSpPr>
          <a:xfrm>
            <a:off x="412598" y="5290779"/>
            <a:ext cx="3169212" cy="834660"/>
            <a:chOff x="2762250" y="2762250"/>
            <a:chExt cx="4643143" cy="1333500"/>
          </a:xfrm>
        </p:grpSpPr>
        <p:pic>
          <p:nvPicPr>
            <p:cNvPr id="8" name="Picture 7"/>
            <p:cNvPicPr>
              <a:picLocks noChangeAspect="1"/>
            </p:cNvPicPr>
            <p:nvPr/>
          </p:nvPicPr>
          <p:blipFill>
            <a:blip r:embed="rId3"/>
            <a:stretch>
              <a:fillRect/>
            </a:stretch>
          </p:blipFill>
          <p:spPr>
            <a:xfrm>
              <a:off x="2762250" y="2762250"/>
              <a:ext cx="3619500" cy="1333500"/>
            </a:xfrm>
            <a:prstGeom prst="rect">
              <a:avLst/>
            </a:prstGeom>
          </p:spPr>
        </p:pic>
        <p:pic>
          <p:nvPicPr>
            <p:cNvPr id="9" name="Picture 8"/>
            <p:cNvPicPr>
              <a:picLocks noChangeAspect="1"/>
            </p:cNvPicPr>
            <p:nvPr/>
          </p:nvPicPr>
          <p:blipFill>
            <a:blip r:embed="rId4"/>
            <a:stretch>
              <a:fillRect/>
            </a:stretch>
          </p:blipFill>
          <p:spPr>
            <a:xfrm>
              <a:off x="6529093" y="3130550"/>
              <a:ext cx="876300" cy="596900"/>
            </a:xfrm>
            <a:prstGeom prst="rect">
              <a:avLst/>
            </a:prstGeom>
          </p:spPr>
        </p:pic>
      </p:grpSp>
    </p:spTree>
    <p:extLst>
      <p:ext uri="{BB962C8B-B14F-4D97-AF65-F5344CB8AC3E}">
        <p14:creationId xmlns:p14="http://schemas.microsoft.com/office/powerpoint/2010/main" val="8336920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Bias/variance tradeoff: use 5 or 10 folds</a:t>
            </a:r>
            <a:endParaRPr lang="en-US" dirty="0"/>
          </a:p>
        </p:txBody>
      </p:sp>
      <p:sp>
        <p:nvSpPr>
          <p:cNvPr id="3" name="Text Placeholder 2"/>
          <p:cNvSpPr>
            <a:spLocks noGrp="1"/>
          </p:cNvSpPr>
          <p:nvPr>
            <p:ph type="body" sz="quarter" idx="11"/>
          </p:nvPr>
        </p:nvSpPr>
        <p:spPr/>
        <p:txBody>
          <a:bodyPr/>
          <a:lstStyle/>
          <a:p>
            <a:r>
              <a:rPr lang="en-US" dirty="0" smtClean="0"/>
              <a:t>Bias</a:t>
            </a:r>
          </a:p>
          <a:p>
            <a:pPr lvl="1"/>
            <a:r>
              <a:rPr lang="en-US" b="0" dirty="0"/>
              <a:t>an error from erroneous assumptions in the learning algorithm. High bias can cause an algorithm to miss the relevant relations between features and target outputs (</a:t>
            </a:r>
            <a:r>
              <a:rPr lang="en-US" b="0" dirty="0" err="1"/>
              <a:t>underfitting</a:t>
            </a:r>
            <a:r>
              <a:rPr lang="en-US" b="0" dirty="0"/>
              <a:t>).</a:t>
            </a:r>
            <a:endParaRPr lang="en-US" dirty="0" smtClean="0"/>
          </a:p>
          <a:p>
            <a:r>
              <a:rPr lang="en-US" dirty="0" smtClean="0"/>
              <a:t>Variance</a:t>
            </a:r>
          </a:p>
          <a:p>
            <a:pPr lvl="1"/>
            <a:r>
              <a:rPr lang="en-US" b="0" dirty="0"/>
              <a:t>an error from sensitivity to small fluctuations in the training set. High variance can cause an algorithm to model the random noise in the training data, rather than the intended outputs (overfitting).</a:t>
            </a:r>
            <a:endParaRPr lang="en-US" dirty="0" smtClean="0"/>
          </a:p>
          <a:p>
            <a:r>
              <a:rPr lang="en-US" dirty="0" smtClean="0"/>
              <a:t>Bias variance tradeoff relates the simplification of a model to avoid overfitting to the complexity of a model to avoid </a:t>
            </a:r>
            <a:r>
              <a:rPr lang="en-US" dirty="0" err="1" smtClean="0"/>
              <a:t>underfitting</a:t>
            </a:r>
            <a:r>
              <a:rPr lang="en-US" dirty="0" smtClean="0"/>
              <a:t>.</a:t>
            </a:r>
            <a:endParaRPr lang="en-US" dirty="0"/>
          </a:p>
        </p:txBody>
      </p:sp>
    </p:spTree>
    <p:extLst>
      <p:ext uri="{BB962C8B-B14F-4D97-AF65-F5344CB8AC3E}">
        <p14:creationId xmlns:p14="http://schemas.microsoft.com/office/powerpoint/2010/main" val="21081104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Bias/variance tradeoff: use 5 or 10 folds</a:t>
            </a:r>
            <a:endParaRPr lang="en-US" dirty="0"/>
          </a:p>
        </p:txBody>
      </p:sp>
      <p:sp>
        <p:nvSpPr>
          <p:cNvPr id="3" name="Text Placeholder 2"/>
          <p:cNvSpPr>
            <a:spLocks noGrp="1"/>
          </p:cNvSpPr>
          <p:nvPr>
            <p:ph type="body" sz="quarter" idx="11"/>
          </p:nvPr>
        </p:nvSpPr>
        <p:spPr/>
        <p:txBody>
          <a:bodyPr/>
          <a:lstStyle/>
          <a:p>
            <a:r>
              <a:rPr lang="en-US" dirty="0" smtClean="0"/>
              <a:t>Bias</a:t>
            </a:r>
          </a:p>
          <a:p>
            <a:r>
              <a:rPr lang="en-US" dirty="0" smtClean="0"/>
              <a:t>Empirically </a:t>
            </a:r>
            <a:r>
              <a:rPr lang="en-US" dirty="0" smtClean="0"/>
              <a:t>people usually use 5 or 10 folds to avoid too much bias or variance in their resampling algorithm </a:t>
            </a:r>
          </a:p>
          <a:p>
            <a:r>
              <a:rPr lang="en-US" dirty="0" smtClean="0"/>
              <a:t>This is a great way to get a true estimate of your model’s MSE </a:t>
            </a:r>
            <a:endParaRPr lang="en-US" dirty="0"/>
          </a:p>
        </p:txBody>
      </p:sp>
      <p:pic>
        <p:nvPicPr>
          <p:cNvPr id="4" name="Picture 3"/>
          <p:cNvPicPr>
            <a:picLocks noChangeAspect="1"/>
          </p:cNvPicPr>
          <p:nvPr/>
        </p:nvPicPr>
        <p:blipFill>
          <a:blip r:embed="rId2"/>
          <a:stretch>
            <a:fillRect/>
          </a:stretch>
        </p:blipFill>
        <p:spPr>
          <a:xfrm>
            <a:off x="3083065" y="4493954"/>
            <a:ext cx="5882909" cy="2364046"/>
          </a:xfrm>
          <a:prstGeom prst="rect">
            <a:avLst/>
          </a:prstGeom>
        </p:spPr>
      </p:pic>
      <p:sp>
        <p:nvSpPr>
          <p:cNvPr id="5" name="TextBox 4"/>
          <p:cNvSpPr txBox="1"/>
          <p:nvPr/>
        </p:nvSpPr>
        <p:spPr>
          <a:xfrm>
            <a:off x="404602" y="5122258"/>
            <a:ext cx="2419518" cy="923330"/>
          </a:xfrm>
          <a:prstGeom prst="rect">
            <a:avLst/>
          </a:prstGeom>
          <a:noFill/>
        </p:spPr>
        <p:txBody>
          <a:bodyPr wrap="square" rtlCol="0">
            <a:spAutoFit/>
          </a:bodyPr>
          <a:lstStyle/>
          <a:p>
            <a:r>
              <a:rPr lang="en-US" dirty="0" smtClean="0"/>
              <a:t>Fig 5.6 revisits Fig 2.9 in the context of k-fold cross validation  </a:t>
            </a:r>
            <a:endParaRPr lang="en-US" dirty="0"/>
          </a:p>
        </p:txBody>
      </p:sp>
    </p:spTree>
    <p:extLst>
      <p:ext uri="{BB962C8B-B14F-4D97-AF65-F5344CB8AC3E}">
        <p14:creationId xmlns:p14="http://schemas.microsoft.com/office/powerpoint/2010/main" val="14470932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Bootstrap</a:t>
            </a:r>
            <a:endParaRPr lang="en-US" dirty="0"/>
          </a:p>
        </p:txBody>
      </p:sp>
      <p:sp>
        <p:nvSpPr>
          <p:cNvPr id="3" name="Text Placeholder 2"/>
          <p:cNvSpPr>
            <a:spLocks noGrp="1"/>
          </p:cNvSpPr>
          <p:nvPr>
            <p:ph type="body" sz="quarter" idx="11"/>
          </p:nvPr>
        </p:nvSpPr>
        <p:spPr/>
        <p:txBody>
          <a:bodyPr/>
          <a:lstStyle/>
          <a:p>
            <a:r>
              <a:rPr lang="en-US" dirty="0" smtClean="0"/>
              <a:t>The bootstrap is one of the most versatile tools you will use in statistical analysis of data sets </a:t>
            </a:r>
          </a:p>
          <a:p>
            <a:r>
              <a:rPr lang="en-US" dirty="0" smtClean="0"/>
              <a:t>It involves resampling </a:t>
            </a:r>
            <a:r>
              <a:rPr lang="en-US" b="0" dirty="0" smtClean="0"/>
              <a:t>with replacement</a:t>
            </a:r>
            <a:r>
              <a:rPr lang="en-US" dirty="0" smtClean="0"/>
              <a:t> from your data set </a:t>
            </a:r>
          </a:p>
          <a:p>
            <a:r>
              <a:rPr lang="en-US" dirty="0" smtClean="0"/>
              <a:t>Algorithm: </a:t>
            </a:r>
          </a:p>
          <a:p>
            <a:pPr lvl="1"/>
            <a:r>
              <a:rPr lang="en-US" dirty="0" smtClean="0"/>
              <a:t>Randomly draw, with replacement, some subset from your training data </a:t>
            </a:r>
          </a:p>
          <a:p>
            <a:pPr lvl="1"/>
            <a:r>
              <a:rPr lang="en-US" dirty="0" smtClean="0"/>
              <a:t>Train your model and make an estimate of your coefficient and MSE </a:t>
            </a:r>
          </a:p>
          <a:p>
            <a:pPr lvl="1"/>
            <a:r>
              <a:rPr lang="en-US" dirty="0" smtClean="0"/>
              <a:t>Rinse and repeat until the errors converge </a:t>
            </a:r>
            <a:endParaRPr lang="en-US" dirty="0"/>
          </a:p>
        </p:txBody>
      </p:sp>
    </p:spTree>
    <p:extLst>
      <p:ext uri="{BB962C8B-B14F-4D97-AF65-F5344CB8AC3E}">
        <p14:creationId xmlns:p14="http://schemas.microsoft.com/office/powerpoint/2010/main" val="3771295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The power of the bootstrap in one figure </a:t>
            </a:r>
            <a:endParaRPr lang="en-US" dirty="0"/>
          </a:p>
        </p:txBody>
      </p:sp>
      <p:sp>
        <p:nvSpPr>
          <p:cNvPr id="3" name="Text Placeholder 2"/>
          <p:cNvSpPr>
            <a:spLocks noGrp="1"/>
          </p:cNvSpPr>
          <p:nvPr>
            <p:ph type="body" sz="quarter" idx="11"/>
          </p:nvPr>
        </p:nvSpPr>
        <p:spPr/>
        <p:txBody>
          <a:bodyPr/>
          <a:lstStyle/>
          <a:p>
            <a:r>
              <a:rPr lang="en-US" dirty="0" smtClean="0"/>
              <a:t>Fig 5.10, estimates of some parameter, </a:t>
            </a:r>
            <a:r>
              <a:rPr lang="en-US" dirty="0" smtClean="0">
                <a:latin typeface="symbol" charset="2"/>
              </a:rPr>
              <a:t>a</a:t>
            </a:r>
            <a:r>
              <a:rPr lang="en-US" dirty="0" smtClean="0"/>
              <a:t> </a:t>
            </a:r>
            <a:endParaRPr lang="en-US" dirty="0"/>
          </a:p>
        </p:txBody>
      </p:sp>
      <p:pic>
        <p:nvPicPr>
          <p:cNvPr id="4" name="Picture 3"/>
          <p:cNvPicPr>
            <a:picLocks noChangeAspect="1"/>
          </p:cNvPicPr>
          <p:nvPr/>
        </p:nvPicPr>
        <p:blipFill>
          <a:blip r:embed="rId2"/>
          <a:stretch>
            <a:fillRect/>
          </a:stretch>
        </p:blipFill>
        <p:spPr>
          <a:xfrm>
            <a:off x="1143564" y="2351428"/>
            <a:ext cx="7711951" cy="4506572"/>
          </a:xfrm>
          <a:prstGeom prst="rect">
            <a:avLst/>
          </a:prstGeom>
        </p:spPr>
      </p:pic>
    </p:spTree>
    <p:extLst>
      <p:ext uri="{BB962C8B-B14F-4D97-AF65-F5344CB8AC3E}">
        <p14:creationId xmlns:p14="http://schemas.microsoft.com/office/powerpoint/2010/main" val="167431799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Take care</a:t>
            </a:r>
            <a:endParaRPr lang="en-US" dirty="0"/>
          </a:p>
        </p:txBody>
      </p:sp>
      <p:sp>
        <p:nvSpPr>
          <p:cNvPr id="3" name="Text Placeholder 2"/>
          <p:cNvSpPr>
            <a:spLocks noGrp="1"/>
          </p:cNvSpPr>
          <p:nvPr>
            <p:ph type="body" sz="quarter" idx="11"/>
          </p:nvPr>
        </p:nvSpPr>
        <p:spPr/>
        <p:txBody>
          <a:bodyPr/>
          <a:lstStyle/>
          <a:p>
            <a:r>
              <a:rPr lang="en-US" dirty="0" smtClean="0"/>
              <a:t>Depending on how large your bootstrap sample data set is, I recommend you avoid using the standard error formula (</a:t>
            </a:r>
            <a:r>
              <a:rPr lang="en-US" dirty="0" err="1" smtClean="0"/>
              <a:t>Eq</a:t>
            </a:r>
            <a:r>
              <a:rPr lang="en-US" dirty="0" smtClean="0"/>
              <a:t> 5.8) and instead you should use simply the standard deviation of the bootstrap estimates. </a:t>
            </a:r>
          </a:p>
          <a:p>
            <a:pPr lvl="1"/>
            <a:r>
              <a:rPr lang="en-US" b="0" dirty="0" smtClean="0"/>
              <a:t>Can anyone explain why? </a:t>
            </a:r>
          </a:p>
          <a:p>
            <a:r>
              <a:rPr lang="en-US" dirty="0" smtClean="0"/>
              <a:t>In this context </a:t>
            </a:r>
            <a:r>
              <a:rPr lang="en-US" dirty="0" smtClean="0">
                <a:latin typeface="symbol" charset="2"/>
              </a:rPr>
              <a:t>a</a:t>
            </a:r>
            <a:r>
              <a:rPr lang="en-US" dirty="0" smtClean="0"/>
              <a:t>, could be any quantity from your training procedure (MSE, </a:t>
            </a:r>
            <a:r>
              <a:rPr lang="en-US" dirty="0" smtClean="0">
                <a:latin typeface="symbol" charset="2"/>
              </a:rPr>
              <a:t>b</a:t>
            </a:r>
            <a:r>
              <a:rPr lang="en-US" dirty="0" smtClean="0"/>
              <a:t>, etc..) </a:t>
            </a:r>
            <a:endParaRPr lang="en-US" dirty="0"/>
          </a:p>
        </p:txBody>
      </p:sp>
      <p:pic>
        <p:nvPicPr>
          <p:cNvPr id="4" name="Picture 3"/>
          <p:cNvPicPr>
            <a:picLocks noChangeAspect="1"/>
          </p:cNvPicPr>
          <p:nvPr/>
        </p:nvPicPr>
        <p:blipFill>
          <a:blip r:embed="rId2"/>
          <a:stretch>
            <a:fillRect/>
          </a:stretch>
        </p:blipFill>
        <p:spPr>
          <a:xfrm>
            <a:off x="0" y="5324534"/>
            <a:ext cx="9144000" cy="1533466"/>
          </a:xfrm>
          <a:prstGeom prst="rect">
            <a:avLst/>
          </a:prstGeom>
        </p:spPr>
      </p:pic>
    </p:spTree>
    <p:extLst>
      <p:ext uri="{BB962C8B-B14F-4D97-AF65-F5344CB8AC3E}">
        <p14:creationId xmlns:p14="http://schemas.microsoft.com/office/powerpoint/2010/main" val="16444833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Simple linear regression (SLR) </a:t>
            </a:r>
            <a:endParaRPr lang="en-US" dirty="0"/>
          </a:p>
        </p:txBody>
      </p:sp>
      <p:sp>
        <p:nvSpPr>
          <p:cNvPr id="3" name="Text Placeholder 2"/>
          <p:cNvSpPr>
            <a:spLocks noGrp="1"/>
          </p:cNvSpPr>
          <p:nvPr>
            <p:ph type="body" sz="quarter" idx="11"/>
          </p:nvPr>
        </p:nvSpPr>
        <p:spPr/>
        <p:txBody>
          <a:bodyPr/>
          <a:lstStyle/>
          <a:p>
            <a:r>
              <a:rPr lang="en-US" dirty="0" smtClean="0"/>
              <a:t>The </a:t>
            </a:r>
            <a:r>
              <a:rPr lang="en-US" dirty="0" smtClean="0"/>
              <a:t>regression framework (</a:t>
            </a:r>
            <a:r>
              <a:rPr lang="en-US" b="0" dirty="0" smtClean="0"/>
              <a:t>generic in supervised machine learning</a:t>
            </a:r>
            <a:r>
              <a:rPr lang="en-US" dirty="0" smtClean="0"/>
              <a:t>)</a:t>
            </a:r>
          </a:p>
          <a:p>
            <a:pPr lvl="1"/>
            <a:r>
              <a:rPr lang="en-US" dirty="0" smtClean="0"/>
              <a:t>Propose a model </a:t>
            </a:r>
          </a:p>
          <a:p>
            <a:pPr lvl="1"/>
            <a:r>
              <a:rPr lang="en-US" dirty="0" smtClean="0"/>
              <a:t>Define the error metric</a:t>
            </a:r>
          </a:p>
          <a:p>
            <a:pPr lvl="1"/>
            <a:r>
              <a:rPr lang="en-US" dirty="0" smtClean="0"/>
              <a:t>Estimate the coefficients and assess the estimate </a:t>
            </a:r>
          </a:p>
          <a:p>
            <a:pPr lvl="1"/>
            <a:r>
              <a:rPr lang="en-US" dirty="0" smtClean="0"/>
              <a:t>Determine the error in the model </a:t>
            </a:r>
            <a:endParaRPr lang="en-US" dirty="0"/>
          </a:p>
        </p:txBody>
      </p:sp>
      <p:pic>
        <p:nvPicPr>
          <p:cNvPr id="4" name="Picture 3"/>
          <p:cNvPicPr>
            <a:picLocks noChangeAspect="1"/>
          </p:cNvPicPr>
          <p:nvPr/>
        </p:nvPicPr>
        <p:blipFill>
          <a:blip r:embed="rId3"/>
          <a:stretch>
            <a:fillRect/>
          </a:stretch>
        </p:blipFill>
        <p:spPr>
          <a:xfrm>
            <a:off x="1382097" y="4758613"/>
            <a:ext cx="4862080" cy="479360"/>
          </a:xfrm>
          <a:prstGeom prst="rect">
            <a:avLst/>
          </a:prstGeom>
        </p:spPr>
      </p:pic>
      <p:sp>
        <p:nvSpPr>
          <p:cNvPr id="5" name="TextBox 4"/>
          <p:cNvSpPr txBox="1"/>
          <p:nvPr/>
        </p:nvSpPr>
        <p:spPr>
          <a:xfrm>
            <a:off x="6326155" y="4813627"/>
            <a:ext cx="1686680" cy="369332"/>
          </a:xfrm>
          <a:prstGeom prst="rect">
            <a:avLst/>
          </a:prstGeom>
          <a:noFill/>
        </p:spPr>
        <p:txBody>
          <a:bodyPr wrap="none" rtlCol="0">
            <a:spAutoFit/>
          </a:bodyPr>
          <a:lstStyle/>
          <a:p>
            <a:r>
              <a:rPr lang="en-US" dirty="0" smtClean="0"/>
              <a:t>The humble SLR</a:t>
            </a:r>
            <a:endParaRPr lang="en-US" dirty="0"/>
          </a:p>
        </p:txBody>
      </p:sp>
      <p:pic>
        <p:nvPicPr>
          <p:cNvPr id="6" name="Picture 5"/>
          <p:cNvPicPr>
            <a:picLocks noChangeAspect="1"/>
          </p:cNvPicPr>
          <p:nvPr/>
        </p:nvPicPr>
        <p:blipFill>
          <a:blip r:embed="rId4"/>
          <a:stretch>
            <a:fillRect/>
          </a:stretch>
        </p:blipFill>
        <p:spPr>
          <a:xfrm>
            <a:off x="1465508" y="5313683"/>
            <a:ext cx="4695258" cy="477870"/>
          </a:xfrm>
          <a:prstGeom prst="rect">
            <a:avLst/>
          </a:prstGeom>
        </p:spPr>
      </p:pic>
      <p:sp>
        <p:nvSpPr>
          <p:cNvPr id="7" name="TextBox 6"/>
          <p:cNvSpPr txBox="1"/>
          <p:nvPr/>
        </p:nvSpPr>
        <p:spPr>
          <a:xfrm>
            <a:off x="6326155" y="5309118"/>
            <a:ext cx="2668555" cy="1754326"/>
          </a:xfrm>
          <a:prstGeom prst="rect">
            <a:avLst/>
          </a:prstGeom>
          <a:solidFill>
            <a:schemeClr val="accent3"/>
          </a:solidFill>
        </p:spPr>
        <p:txBody>
          <a:bodyPr wrap="square" rtlCol="0">
            <a:spAutoFit/>
          </a:bodyPr>
          <a:lstStyle/>
          <a:p>
            <a:r>
              <a:rPr lang="en-US" dirty="0" smtClean="0"/>
              <a:t>Distinguishing the estimates we make with the training data (hat) from the proposed actual coefficients/responses</a:t>
            </a:r>
            <a:r>
              <a:rPr lang="mr-IN" dirty="0" smtClean="0"/>
              <a:t>…</a:t>
            </a:r>
            <a:endParaRPr lang="en-US" dirty="0" smtClean="0"/>
          </a:p>
          <a:p>
            <a:endParaRPr lang="en-US" dirty="0"/>
          </a:p>
        </p:txBody>
      </p:sp>
    </p:spTree>
    <p:extLst>
      <p:ext uri="{BB962C8B-B14F-4D97-AF65-F5344CB8AC3E}">
        <p14:creationId xmlns:p14="http://schemas.microsoft.com/office/powerpoint/2010/main" val="2886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What’s next?</a:t>
            </a:r>
            <a:endParaRPr lang="en-US" dirty="0"/>
          </a:p>
        </p:txBody>
      </p:sp>
      <p:sp>
        <p:nvSpPr>
          <p:cNvPr id="3" name="Text Placeholder 2"/>
          <p:cNvSpPr>
            <a:spLocks noGrp="1"/>
          </p:cNvSpPr>
          <p:nvPr>
            <p:ph type="body" sz="quarter" idx="11"/>
          </p:nvPr>
        </p:nvSpPr>
        <p:spPr/>
        <p:txBody>
          <a:bodyPr/>
          <a:lstStyle/>
          <a:p>
            <a:r>
              <a:rPr lang="en-US" dirty="0" smtClean="0"/>
              <a:t>HW 4</a:t>
            </a:r>
            <a:r>
              <a:rPr lang="en-US" dirty="0" smtClean="0"/>
              <a:t>!</a:t>
            </a:r>
          </a:p>
          <a:p>
            <a:pPr lvl="1"/>
            <a:r>
              <a:rPr lang="en-US" dirty="0" smtClean="0"/>
              <a:t>Should be available by the end of the day.</a:t>
            </a:r>
            <a:r>
              <a:rPr lang="en-US" dirty="0" smtClean="0"/>
              <a:t> </a:t>
            </a:r>
            <a:endParaRPr lang="en-US" dirty="0"/>
          </a:p>
        </p:txBody>
      </p:sp>
    </p:spTree>
    <p:extLst>
      <p:ext uri="{BB962C8B-B14F-4D97-AF65-F5344CB8AC3E}">
        <p14:creationId xmlns:p14="http://schemas.microsoft.com/office/powerpoint/2010/main" val="2740560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Simple linear regression (SLR) </a:t>
            </a:r>
            <a:endParaRPr lang="en-US" dirty="0"/>
          </a:p>
        </p:txBody>
      </p:sp>
      <p:sp>
        <p:nvSpPr>
          <p:cNvPr id="3" name="Text Placeholder 2"/>
          <p:cNvSpPr>
            <a:spLocks noGrp="1"/>
          </p:cNvSpPr>
          <p:nvPr>
            <p:ph type="body" sz="quarter" idx="11"/>
          </p:nvPr>
        </p:nvSpPr>
        <p:spPr/>
        <p:txBody>
          <a:bodyPr/>
          <a:lstStyle/>
          <a:p>
            <a:r>
              <a:rPr lang="en-US" dirty="0" smtClean="0"/>
              <a:t>Residuals</a:t>
            </a:r>
          </a:p>
          <a:p>
            <a:pPr lvl="1"/>
            <a:r>
              <a:rPr lang="en-US" b="0" dirty="0"/>
              <a:t>The difference between the observed value of the dependent variable (y) and the predicted value (</a:t>
            </a:r>
            <a:r>
              <a:rPr lang="en-US" b="0" dirty="0" err="1"/>
              <a:t>ŷ</a:t>
            </a:r>
            <a:r>
              <a:rPr lang="en-US" b="0" dirty="0"/>
              <a:t>) is called the </a:t>
            </a:r>
            <a:r>
              <a:rPr lang="en-US" dirty="0"/>
              <a:t>residual</a:t>
            </a:r>
            <a:r>
              <a:rPr lang="en-US" b="0" dirty="0"/>
              <a:t> (e).</a:t>
            </a:r>
            <a:endParaRPr lang="en-US" dirty="0"/>
          </a:p>
        </p:txBody>
      </p:sp>
      <p:sp>
        <p:nvSpPr>
          <p:cNvPr id="8" name="TextBox 7"/>
          <p:cNvSpPr txBox="1"/>
          <p:nvPr/>
        </p:nvSpPr>
        <p:spPr>
          <a:xfrm>
            <a:off x="0" y="6334780"/>
            <a:ext cx="1252522" cy="307777"/>
          </a:xfrm>
          <a:prstGeom prst="rect">
            <a:avLst/>
          </a:prstGeom>
          <a:noFill/>
        </p:spPr>
        <p:txBody>
          <a:bodyPr wrap="none" rtlCol="0">
            <a:spAutoFit/>
          </a:bodyPr>
          <a:lstStyle/>
          <a:p>
            <a:r>
              <a:rPr lang="en-US" sz="1400" dirty="0" smtClean="0"/>
              <a:t>Top: Fig 3.1 </a:t>
            </a:r>
            <a:r>
              <a:rPr lang="en-US" sz="1400" dirty="0" smtClean="0"/>
              <a:t>ISL</a:t>
            </a:r>
            <a:endParaRPr lang="en-US" sz="1400" dirty="0" smtClean="0"/>
          </a:p>
        </p:txBody>
      </p:sp>
      <p:pic>
        <p:nvPicPr>
          <p:cNvPr id="9" name="Picture 8"/>
          <p:cNvPicPr>
            <a:picLocks noChangeAspect="1"/>
          </p:cNvPicPr>
          <p:nvPr/>
        </p:nvPicPr>
        <p:blipFill>
          <a:blip r:embed="rId3"/>
          <a:stretch>
            <a:fillRect/>
          </a:stretch>
        </p:blipFill>
        <p:spPr>
          <a:xfrm>
            <a:off x="807017" y="3924970"/>
            <a:ext cx="3802304" cy="2409810"/>
          </a:xfrm>
          <a:prstGeom prst="rect">
            <a:avLst/>
          </a:prstGeom>
        </p:spPr>
      </p:pic>
    </p:spTree>
    <p:extLst>
      <p:ext uri="{BB962C8B-B14F-4D97-AF65-F5344CB8AC3E}">
        <p14:creationId xmlns:p14="http://schemas.microsoft.com/office/powerpoint/2010/main" val="10883200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Once the SLR model is known, what is the error? </a:t>
            </a:r>
            <a:endParaRPr lang="en-US" dirty="0"/>
          </a:p>
        </p:txBody>
      </p:sp>
      <p:sp>
        <p:nvSpPr>
          <p:cNvPr id="3" name="Text Placeholder 2"/>
          <p:cNvSpPr>
            <a:spLocks noGrp="1"/>
          </p:cNvSpPr>
          <p:nvPr>
            <p:ph type="body" sz="quarter" idx="11"/>
          </p:nvPr>
        </p:nvSpPr>
        <p:spPr>
          <a:xfrm>
            <a:off x="659304" y="1736725"/>
            <a:ext cx="3950017" cy="4015497"/>
          </a:xfrm>
        </p:spPr>
        <p:txBody>
          <a:bodyPr/>
          <a:lstStyle/>
          <a:p>
            <a:r>
              <a:rPr lang="en-US" sz="2000" dirty="0" smtClean="0"/>
              <a:t>The SSR describes the sum of squared residual errors, very similar in concept to the MSE we discussed last week</a:t>
            </a:r>
            <a:endParaRPr lang="en-US" sz="2000" dirty="0"/>
          </a:p>
        </p:txBody>
      </p:sp>
      <p:sp>
        <p:nvSpPr>
          <p:cNvPr id="5" name="TextBox 4"/>
          <p:cNvSpPr txBox="1"/>
          <p:nvPr/>
        </p:nvSpPr>
        <p:spPr>
          <a:xfrm>
            <a:off x="0" y="6334780"/>
            <a:ext cx="5807872" cy="523220"/>
          </a:xfrm>
          <a:prstGeom prst="rect">
            <a:avLst/>
          </a:prstGeom>
          <a:noFill/>
        </p:spPr>
        <p:txBody>
          <a:bodyPr wrap="none" rtlCol="0">
            <a:spAutoFit/>
          </a:bodyPr>
          <a:lstStyle/>
          <a:p>
            <a:r>
              <a:rPr lang="en-US" sz="1400" smtClean="0"/>
              <a:t>Top: Fig 3.1 ISL</a:t>
            </a:r>
          </a:p>
          <a:p>
            <a:r>
              <a:rPr lang="en-US" sz="1400" dirty="0" smtClean="0"/>
              <a:t>Right: Figure 17.2 from </a:t>
            </a:r>
            <a:r>
              <a:rPr lang="en-US" sz="1400" dirty="0" err="1" smtClean="0"/>
              <a:t>Chapra</a:t>
            </a:r>
            <a:r>
              <a:rPr lang="en-US" sz="1400" dirty="0" smtClean="0"/>
              <a:t> and </a:t>
            </a:r>
            <a:r>
              <a:rPr lang="en-US" sz="1400" dirty="0" err="1" smtClean="0"/>
              <a:t>Canale</a:t>
            </a:r>
            <a:r>
              <a:rPr lang="en-US" sz="1400" dirty="0" smtClean="0"/>
              <a:t> numerical methods for Engineers</a:t>
            </a:r>
            <a:endParaRPr lang="en-US" sz="1400" dirty="0"/>
          </a:p>
        </p:txBody>
      </p:sp>
      <p:pic>
        <p:nvPicPr>
          <p:cNvPr id="6" name="Picture 5"/>
          <p:cNvPicPr>
            <a:picLocks noChangeAspect="1"/>
          </p:cNvPicPr>
          <p:nvPr/>
        </p:nvPicPr>
        <p:blipFill>
          <a:blip r:embed="rId2"/>
          <a:stretch>
            <a:fillRect/>
          </a:stretch>
        </p:blipFill>
        <p:spPr>
          <a:xfrm>
            <a:off x="807017" y="3924970"/>
            <a:ext cx="3802304" cy="2409810"/>
          </a:xfrm>
          <a:prstGeom prst="rect">
            <a:avLst/>
          </a:prstGeom>
        </p:spPr>
      </p:pic>
      <p:pic>
        <p:nvPicPr>
          <p:cNvPr id="7" name="Picture 6"/>
          <p:cNvPicPr>
            <a:picLocks noChangeAspect="1"/>
          </p:cNvPicPr>
          <p:nvPr/>
        </p:nvPicPr>
        <p:blipFill>
          <a:blip r:embed="rId3"/>
          <a:stretch>
            <a:fillRect/>
          </a:stretch>
        </p:blipFill>
        <p:spPr>
          <a:xfrm>
            <a:off x="172523" y="3504434"/>
            <a:ext cx="5635349" cy="293392"/>
          </a:xfrm>
          <a:prstGeom prst="rect">
            <a:avLst/>
          </a:prstGeom>
        </p:spPr>
      </p:pic>
      <p:grpSp>
        <p:nvGrpSpPr>
          <p:cNvPr id="10" name="Group 9"/>
          <p:cNvGrpSpPr/>
          <p:nvPr/>
        </p:nvGrpSpPr>
        <p:grpSpPr>
          <a:xfrm>
            <a:off x="4388731" y="1736725"/>
            <a:ext cx="5669669" cy="5121275"/>
            <a:chOff x="3797888" y="1003852"/>
            <a:chExt cx="6066856" cy="5854148"/>
          </a:xfrm>
        </p:grpSpPr>
        <p:pic>
          <p:nvPicPr>
            <p:cNvPr id="4" name="Picture 3"/>
            <p:cNvPicPr>
              <a:picLocks noChangeAspect="1"/>
            </p:cNvPicPr>
            <p:nvPr/>
          </p:nvPicPr>
          <p:blipFill rotWithShape="1">
            <a:blip r:embed="rId4"/>
            <a:srcRect b="87481"/>
            <a:stretch/>
          </p:blipFill>
          <p:spPr>
            <a:xfrm>
              <a:off x="3797888" y="1003852"/>
              <a:ext cx="5207373" cy="732873"/>
            </a:xfrm>
            <a:prstGeom prst="rect">
              <a:avLst/>
            </a:prstGeom>
          </p:spPr>
        </p:pic>
        <p:pic>
          <p:nvPicPr>
            <p:cNvPr id="9" name="Picture 8"/>
            <p:cNvPicPr>
              <a:picLocks noChangeAspect="1"/>
            </p:cNvPicPr>
            <p:nvPr/>
          </p:nvPicPr>
          <p:blipFill rotWithShape="1">
            <a:blip r:embed="rId4"/>
            <a:srcRect l="24931" t="12519"/>
            <a:stretch/>
          </p:blipFill>
          <p:spPr>
            <a:xfrm>
              <a:off x="5955585" y="1736725"/>
              <a:ext cx="3909159" cy="5121275"/>
            </a:xfrm>
            <a:prstGeom prst="rect">
              <a:avLst/>
            </a:prstGeom>
          </p:spPr>
        </p:pic>
      </p:grpSp>
    </p:spTree>
    <p:extLst>
      <p:ext uri="{BB962C8B-B14F-4D97-AF65-F5344CB8AC3E}">
        <p14:creationId xmlns:p14="http://schemas.microsoft.com/office/powerpoint/2010/main" val="3144026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The method of “least squares” minimization</a:t>
            </a:r>
            <a:endParaRPr lang="en-US" dirty="0"/>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1"/>
              </p:nvPr>
            </p:nvSpPr>
            <p:spPr/>
            <p:txBody>
              <a:bodyPr/>
              <a:lstStyle/>
              <a:p>
                <a:r>
                  <a:rPr lang="en-US" dirty="0" smtClean="0"/>
                  <a:t>Given our model                            and some training </a:t>
                </a:r>
                <a:r>
                  <a:rPr lang="en-US" dirty="0" smtClean="0"/>
                  <a:t>data,    </a:t>
                </a:r>
                <a:r>
                  <a:rPr lang="en-US" dirty="0" smtClean="0"/>
                  <a:t>we need to determine what values of our parameters </a:t>
                </a:r>
                <a14:m>
                  <m:oMath xmlns:m="http://schemas.openxmlformats.org/officeDocument/2006/math">
                    <m:acc>
                      <m:accPr>
                        <m:chr m:val="̂"/>
                        <m:ctrlPr>
                          <a:rPr lang="en-US" i="1" smtClean="0">
                            <a:latin typeface="Cambria Math" charset="0"/>
                            <a:ea typeface="Cambria Math" charset="0"/>
                            <a:cs typeface="Cambria Math" charset="0"/>
                          </a:rPr>
                        </m:ctrlPr>
                      </m:accPr>
                      <m:e>
                        <m:r>
                          <a:rPr lang="en-US" i="1">
                            <a:latin typeface="Cambria Math" charset="0"/>
                            <a:ea typeface="Cambria Math" charset="0"/>
                            <a:cs typeface="Cambria Math" charset="0"/>
                          </a:rPr>
                          <m:t>𝜷</m:t>
                        </m:r>
                      </m:e>
                    </m:acc>
                    <m:r>
                      <a:rPr lang="en-US" b="1" i="1" baseline="-25000" smtClean="0">
                        <a:latin typeface="Cambria Math" charset="0"/>
                        <a:ea typeface="Cambria Math" charset="0"/>
                        <a:cs typeface="Cambria Math" charset="0"/>
                      </a:rPr>
                      <m:t>𝒊</m:t>
                    </m:r>
                  </m:oMath>
                </a14:m>
                <a:r>
                  <a:rPr lang="en-US" dirty="0" smtClean="0"/>
                  <a:t> minimize the error.</a:t>
                </a:r>
              </a:p>
              <a:p>
                <a:r>
                  <a:rPr lang="en-US" dirty="0" smtClean="0"/>
                  <a:t>This is accomplished by determining </a:t>
                </a:r>
                <a14:m>
                  <m:oMath xmlns:m="http://schemas.openxmlformats.org/officeDocument/2006/math">
                    <m:f>
                      <m:fPr>
                        <m:ctrlPr>
                          <a:rPr lang="mr-IN" i="1" smtClean="0">
                            <a:latin typeface="Cambria Math" charset="0"/>
                          </a:rPr>
                        </m:ctrlPr>
                      </m:fPr>
                      <m:num>
                        <m:r>
                          <a:rPr lang="mr-IN" i="1" smtClean="0">
                            <a:latin typeface="Cambria Math" charset="0"/>
                            <a:ea typeface="Cambria Math" charset="0"/>
                            <a:cs typeface="Cambria Math" charset="0"/>
                          </a:rPr>
                          <m:t>𝝏</m:t>
                        </m:r>
                        <m:r>
                          <a:rPr lang="en-US" b="1" i="1" smtClean="0">
                            <a:latin typeface="Cambria Math" charset="0"/>
                          </a:rPr>
                          <m:t>𝑹𝑺𝑺</m:t>
                        </m:r>
                      </m:num>
                      <m:den>
                        <m:r>
                          <a:rPr lang="mr-IN" i="1">
                            <a:latin typeface="Cambria Math" charset="0"/>
                            <a:ea typeface="Cambria Math" charset="0"/>
                            <a:cs typeface="Cambria Math" charset="0"/>
                          </a:rPr>
                          <m:t>𝝏</m:t>
                        </m:r>
                        <m:sSub>
                          <m:sSubPr>
                            <m:ctrlPr>
                              <a:rPr lang="en-US" i="1" smtClean="0">
                                <a:latin typeface="Cambria Math" charset="0"/>
                                <a:ea typeface="Cambria Math" charset="0"/>
                                <a:cs typeface="Cambria Math" charset="0"/>
                              </a:rPr>
                            </m:ctrlPr>
                          </m:sSubPr>
                          <m:e>
                            <m:acc>
                              <m:accPr>
                                <m:chr m:val="̂"/>
                                <m:ctrlPr>
                                  <a:rPr lang="mr-IN" i="1">
                                    <a:latin typeface="Cambria Math" charset="0"/>
                                    <a:ea typeface="Cambria Math" charset="0"/>
                                    <a:cs typeface="Cambria Math" charset="0"/>
                                  </a:rPr>
                                </m:ctrlPr>
                              </m:accPr>
                              <m:e>
                                <m:r>
                                  <a:rPr lang="en-US" i="1">
                                    <a:latin typeface="Cambria Math" charset="0"/>
                                    <a:ea typeface="Cambria Math" charset="0"/>
                                    <a:cs typeface="Cambria Math" charset="0"/>
                                  </a:rPr>
                                  <m:t>𝜷</m:t>
                                </m:r>
                              </m:e>
                            </m:acc>
                          </m:e>
                          <m:sub>
                            <m:r>
                              <a:rPr lang="en-US" b="1" i="1" smtClean="0">
                                <a:latin typeface="Cambria Math" charset="0"/>
                                <a:ea typeface="Cambria Math" charset="0"/>
                                <a:cs typeface="Cambria Math" charset="0"/>
                              </a:rPr>
                              <m:t>𝟎</m:t>
                            </m:r>
                          </m:sub>
                        </m:sSub>
                      </m:den>
                    </m:f>
                  </m:oMath>
                </a14:m>
                <a:r>
                  <a:rPr lang="en-US" dirty="0" smtClean="0"/>
                  <a:t> and </a:t>
                </a:r>
                <a14:m>
                  <m:oMath xmlns:m="http://schemas.openxmlformats.org/officeDocument/2006/math">
                    <m:f>
                      <m:fPr>
                        <m:ctrlPr>
                          <a:rPr lang="mr-IN" i="1">
                            <a:latin typeface="Cambria Math" charset="0"/>
                          </a:rPr>
                        </m:ctrlPr>
                      </m:fPr>
                      <m:num>
                        <m:r>
                          <a:rPr lang="mr-IN" i="1">
                            <a:latin typeface="Cambria Math" charset="0"/>
                            <a:ea typeface="Cambria Math" charset="0"/>
                            <a:cs typeface="Cambria Math" charset="0"/>
                          </a:rPr>
                          <m:t>𝝏</m:t>
                        </m:r>
                        <m:r>
                          <a:rPr lang="en-US" i="1">
                            <a:latin typeface="Cambria Math" charset="0"/>
                          </a:rPr>
                          <m:t>𝑹𝑺𝑺</m:t>
                        </m:r>
                      </m:num>
                      <m:den>
                        <m:r>
                          <a:rPr lang="mr-IN" i="1">
                            <a:latin typeface="Cambria Math" charset="0"/>
                            <a:ea typeface="Cambria Math" charset="0"/>
                            <a:cs typeface="Cambria Math" charset="0"/>
                          </a:rPr>
                          <m:t>𝝏</m:t>
                        </m:r>
                        <m:sSub>
                          <m:sSubPr>
                            <m:ctrlPr>
                              <a:rPr lang="en-US" i="1">
                                <a:latin typeface="Cambria Math" charset="0"/>
                                <a:ea typeface="Cambria Math" charset="0"/>
                                <a:cs typeface="Cambria Math" charset="0"/>
                              </a:rPr>
                            </m:ctrlPr>
                          </m:sSubPr>
                          <m:e>
                            <m:acc>
                              <m:accPr>
                                <m:chr m:val="̂"/>
                                <m:ctrlPr>
                                  <a:rPr lang="mr-IN" i="1">
                                    <a:latin typeface="Cambria Math" charset="0"/>
                                    <a:ea typeface="Cambria Math" charset="0"/>
                                    <a:cs typeface="Cambria Math" charset="0"/>
                                  </a:rPr>
                                </m:ctrlPr>
                              </m:accPr>
                              <m:e>
                                <m:r>
                                  <a:rPr lang="en-US" i="1">
                                    <a:latin typeface="Cambria Math" charset="0"/>
                                    <a:ea typeface="Cambria Math" charset="0"/>
                                    <a:cs typeface="Cambria Math" charset="0"/>
                                  </a:rPr>
                                  <m:t>𝜷</m:t>
                                </m:r>
                              </m:e>
                            </m:acc>
                          </m:e>
                          <m:sub>
                            <m:r>
                              <a:rPr lang="en-US" b="1" i="1" smtClean="0">
                                <a:latin typeface="Cambria Math" charset="0"/>
                                <a:ea typeface="Cambria Math" charset="0"/>
                                <a:cs typeface="Cambria Math" charset="0"/>
                              </a:rPr>
                              <m:t>𝟏</m:t>
                            </m:r>
                          </m:sub>
                        </m:sSub>
                      </m:den>
                    </m:f>
                  </m:oMath>
                </a14:m>
                <a:r>
                  <a:rPr lang="en-US" dirty="0" smtClean="0"/>
                  <a:t> setting equal to zero and solving:</a:t>
                </a:r>
                <a:endParaRPr lang="en-US" dirty="0"/>
              </a:p>
            </p:txBody>
          </p:sp>
        </mc:Choice>
        <mc:Fallback>
          <p:sp>
            <p:nvSpPr>
              <p:cNvPr id="3" name="Text Placeholder 2"/>
              <p:cNvSpPr>
                <a:spLocks noGrp="1" noRot="1" noChangeAspect="1" noMove="1" noResize="1" noEditPoints="1" noAdjustHandles="1" noChangeArrowheads="1" noChangeShapeType="1" noTextEdit="1"/>
              </p:cNvSpPr>
              <p:nvPr>
                <p:ph type="body" sz="quarter" idx="11"/>
              </p:nvPr>
            </p:nvSpPr>
            <p:spPr>
              <a:blipFill rotWithShape="0">
                <a:blip r:embed="rId2"/>
                <a:stretch>
                  <a:fillRect l="-1115" t="-1214" r="-1487"/>
                </a:stretch>
              </a:blipFill>
            </p:spPr>
            <p:txBody>
              <a:bodyPr/>
              <a:lstStyle/>
              <a:p>
                <a:r>
                  <a:rPr lang="en-US">
                    <a:noFill/>
                  </a:rPr>
                  <a:t> </a:t>
                </a:r>
              </a:p>
            </p:txBody>
          </p:sp>
        </mc:Fallback>
      </mc:AlternateContent>
      <p:pic>
        <p:nvPicPr>
          <p:cNvPr id="4" name="Picture 3"/>
          <p:cNvPicPr>
            <a:picLocks noChangeAspect="1"/>
          </p:cNvPicPr>
          <p:nvPr/>
        </p:nvPicPr>
        <p:blipFill rotWithShape="1">
          <a:blip r:embed="rId3"/>
          <a:srcRect r="69608"/>
          <a:stretch/>
        </p:blipFill>
        <p:spPr>
          <a:xfrm>
            <a:off x="3260676" y="1520018"/>
            <a:ext cx="1932181" cy="647052"/>
          </a:xfrm>
          <a:prstGeom prst="rect">
            <a:avLst/>
          </a:prstGeom>
        </p:spPr>
      </p:pic>
      <p:pic>
        <p:nvPicPr>
          <p:cNvPr id="5" name="Picture 4"/>
          <p:cNvPicPr>
            <a:picLocks noChangeAspect="1"/>
          </p:cNvPicPr>
          <p:nvPr/>
        </p:nvPicPr>
        <p:blipFill>
          <a:blip r:embed="rId4"/>
          <a:stretch>
            <a:fillRect/>
          </a:stretch>
        </p:blipFill>
        <p:spPr>
          <a:xfrm>
            <a:off x="3849878" y="2540287"/>
            <a:ext cx="3157924" cy="390832"/>
          </a:xfrm>
          <a:prstGeom prst="rect">
            <a:avLst/>
          </a:prstGeom>
        </p:spPr>
      </p:pic>
      <p:pic>
        <p:nvPicPr>
          <p:cNvPr id="6" name="Picture 5"/>
          <p:cNvPicPr>
            <a:picLocks noChangeAspect="1"/>
          </p:cNvPicPr>
          <p:nvPr/>
        </p:nvPicPr>
        <p:blipFill>
          <a:blip r:embed="rId5"/>
          <a:stretch>
            <a:fillRect/>
          </a:stretch>
        </p:blipFill>
        <p:spPr>
          <a:xfrm>
            <a:off x="1762967" y="4477493"/>
            <a:ext cx="4927600" cy="1917700"/>
          </a:xfrm>
          <a:prstGeom prst="rect">
            <a:avLst/>
          </a:prstGeom>
        </p:spPr>
      </p:pic>
    </p:spTree>
    <p:extLst>
      <p:ext uri="{BB962C8B-B14F-4D97-AF65-F5344CB8AC3E}">
        <p14:creationId xmlns:p14="http://schemas.microsoft.com/office/powerpoint/2010/main" val="13549786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Ways to estimate the uncertainty in the coefficients</a:t>
            </a:r>
            <a:endParaRPr lang="en-US" dirty="0"/>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1"/>
              </p:nvPr>
            </p:nvSpPr>
            <p:spPr/>
            <p:txBody>
              <a:bodyPr/>
              <a:lstStyle/>
              <a:p>
                <a:r>
                  <a:rPr lang="en-US" dirty="0" smtClean="0"/>
                  <a:t>There is a simple estimate for the standard error</a:t>
                </a:r>
              </a:p>
              <a:p>
                <a:endParaRPr lang="en-US" dirty="0" smtClean="0"/>
              </a:p>
              <a:p>
                <a:endParaRPr lang="en-US" dirty="0"/>
              </a:p>
              <a:p>
                <a:pPr lvl="1"/>
                <a:r>
                  <a:rPr lang="en-US" dirty="0" smtClean="0"/>
                  <a:t>Note the variance (</a:t>
                </a:r>
                <a:r>
                  <a:rPr lang="en-US" b="0" i="1" dirty="0" smtClean="0">
                    <a:latin typeface="Symbol Tiger Expert" charset="2"/>
                    <a:ea typeface="Symbol Tiger Expert" charset="2"/>
                    <a:cs typeface="Symbol Tiger Expert" charset="2"/>
                  </a:rPr>
                  <a:t>s</a:t>
                </a:r>
                <a:r>
                  <a:rPr lang="en-US" b="0" i="1" baseline="30000" dirty="0" smtClean="0">
                    <a:latin typeface="Symbol Tiger Expert" charset="2"/>
                    <a:ea typeface="Symbol Tiger Expert" charset="2"/>
                    <a:cs typeface="Symbol Tiger Expert" charset="2"/>
                  </a:rPr>
                  <a:t>2</a:t>
                </a:r>
                <a:r>
                  <a:rPr lang="en-US" dirty="0" smtClean="0"/>
                  <a:t>) is estimated from the RSS as:		 </a:t>
                </a:r>
                <a:endParaRPr lang="en-US" i="1" dirty="0" smtClean="0">
                  <a:latin typeface="Cambria Math" charset="0"/>
                  <a:ea typeface="Cambria Math" charset="0"/>
                  <a:cs typeface="Cambria Math" charset="0"/>
                </a:endParaRPr>
              </a:p>
              <a:p>
                <a:pPr marL="457200" lvl="1" indent="0">
                  <a:buNone/>
                </a:pPr>
                <a:r>
                  <a:rPr lang="en-US" dirty="0" smtClean="0">
                    <a:ea typeface="Cambria Math" charset="0"/>
                    <a:cs typeface="Cambria Math" charset="0"/>
                  </a:rPr>
                  <a:t>	</a:t>
                </a:r>
                <a14:m>
                  <m:oMath xmlns:m="http://schemas.openxmlformats.org/officeDocument/2006/math">
                    <m:r>
                      <a:rPr lang="en-US" i="1" smtClean="0">
                        <a:latin typeface="Cambria Math" charset="0"/>
                        <a:ea typeface="Cambria Math" charset="0"/>
                        <a:cs typeface="Cambria Math" charset="0"/>
                      </a:rPr>
                      <m:t>𝝈</m:t>
                    </m:r>
                    <m:r>
                      <a:rPr lang="en-US" b="1" i="1" smtClean="0">
                        <a:latin typeface="Cambria Math" charset="0"/>
                        <a:ea typeface="Cambria Math" charset="0"/>
                        <a:cs typeface="Cambria Math" charset="0"/>
                      </a:rPr>
                      <m:t>=</m:t>
                    </m:r>
                    <m:r>
                      <a:rPr lang="en-US" b="1" i="1" smtClean="0">
                        <a:latin typeface="Cambria Math" charset="0"/>
                        <a:ea typeface="Cambria Math" charset="0"/>
                        <a:cs typeface="Cambria Math" charset="0"/>
                      </a:rPr>
                      <m:t>𝑹𝑺𝑬</m:t>
                    </m:r>
                    <m:r>
                      <a:rPr lang="en-US" b="1" i="1" smtClean="0">
                        <a:latin typeface="Cambria Math" charset="0"/>
                        <a:ea typeface="Cambria Math" charset="0"/>
                        <a:cs typeface="Cambria Math" charset="0"/>
                      </a:rPr>
                      <m:t>=</m:t>
                    </m:r>
                    <m:rad>
                      <m:radPr>
                        <m:degHide m:val="on"/>
                        <m:ctrlPr>
                          <a:rPr lang="en-US" b="1" i="1" smtClean="0">
                            <a:latin typeface="Cambria Math" charset="0"/>
                            <a:ea typeface="Cambria Math" charset="0"/>
                            <a:cs typeface="Cambria Math" charset="0"/>
                          </a:rPr>
                        </m:ctrlPr>
                      </m:radPr>
                      <m:deg/>
                      <m:e>
                        <m:r>
                          <a:rPr lang="en-US" b="1" i="1" smtClean="0">
                            <a:latin typeface="Cambria Math" charset="0"/>
                            <a:ea typeface="Cambria Math" charset="0"/>
                            <a:cs typeface="Cambria Math" charset="0"/>
                          </a:rPr>
                          <m:t>𝑹𝑺𝑺</m:t>
                        </m:r>
                        <m:r>
                          <a:rPr lang="en-US" b="1" i="1" smtClean="0">
                            <a:latin typeface="Cambria Math" charset="0"/>
                            <a:ea typeface="Cambria Math" charset="0"/>
                            <a:cs typeface="Cambria Math" charset="0"/>
                          </a:rPr>
                          <m:t>/(</m:t>
                        </m:r>
                        <m:r>
                          <a:rPr lang="en-US" b="1" i="1" smtClean="0">
                            <a:latin typeface="Cambria Math" charset="0"/>
                            <a:ea typeface="Cambria Math" charset="0"/>
                            <a:cs typeface="Cambria Math" charset="0"/>
                          </a:rPr>
                          <m:t>𝒏</m:t>
                        </m:r>
                        <m:r>
                          <a:rPr lang="en-US" b="1" i="1" smtClean="0">
                            <a:latin typeface="Cambria Math" charset="0"/>
                            <a:ea typeface="Cambria Math" charset="0"/>
                            <a:cs typeface="Cambria Math" charset="0"/>
                          </a:rPr>
                          <m:t>−</m:t>
                        </m:r>
                        <m:r>
                          <a:rPr lang="en-US" b="1" i="1" smtClean="0">
                            <a:latin typeface="Cambria Math" charset="0"/>
                            <a:ea typeface="Cambria Math" charset="0"/>
                            <a:cs typeface="Cambria Math" charset="0"/>
                          </a:rPr>
                          <m:t>𝟐</m:t>
                        </m:r>
                        <m:r>
                          <a:rPr lang="en-US" b="1" i="1" smtClean="0">
                            <a:latin typeface="Cambria Math" charset="0"/>
                            <a:ea typeface="Cambria Math" charset="0"/>
                            <a:cs typeface="Cambria Math" charset="0"/>
                          </a:rPr>
                          <m:t>)</m:t>
                        </m:r>
                      </m:e>
                    </m:rad>
                  </m:oMath>
                </a14:m>
                <a:r>
                  <a:rPr lang="en-US" dirty="0" smtClean="0"/>
                  <a:t> (RSE = residual standard error)</a:t>
                </a:r>
              </a:p>
              <a:p>
                <a:endParaRPr lang="en-US" dirty="0" smtClean="0"/>
              </a:p>
              <a:p>
                <a:r>
                  <a:rPr lang="en-US" dirty="0" smtClean="0"/>
                  <a:t>Given the standard errors (ISL, </a:t>
                </a:r>
                <a:r>
                  <a:rPr lang="en-US" dirty="0" err="1" smtClean="0"/>
                  <a:t>eq</a:t>
                </a:r>
                <a:r>
                  <a:rPr lang="en-US" dirty="0" smtClean="0"/>
                  <a:t> 3.8), we can estimate the confidence intervals as: </a:t>
                </a:r>
                <a:endParaRPr lang="en-US" i="1" dirty="0" smtClean="0">
                  <a:latin typeface="Cambria Math" charset="0"/>
                </a:endParaRPr>
              </a:p>
              <a:p>
                <a:pPr marL="457200" lvl="1" indent="0">
                  <a:buNone/>
                </a:pPr>
                <a14:m>
                  <m:oMath xmlns:m="http://schemas.openxmlformats.org/officeDocument/2006/math">
                    <m:acc>
                      <m:accPr>
                        <m:chr m:val="̂"/>
                        <m:ctrlPr>
                          <a:rPr lang="en-US" i="1" smtClean="0">
                            <a:latin typeface="Cambria Math" charset="0"/>
                          </a:rPr>
                        </m:ctrlPr>
                      </m:accPr>
                      <m:e>
                        <m:sSub>
                          <m:sSubPr>
                            <m:ctrlPr>
                              <a:rPr lang="en-US" i="1" smtClean="0">
                                <a:latin typeface="Cambria Math" charset="0"/>
                              </a:rPr>
                            </m:ctrlPr>
                          </m:sSubPr>
                          <m:e>
                            <m:r>
                              <a:rPr lang="en-US" i="1" smtClean="0">
                                <a:latin typeface="Cambria Math" charset="0"/>
                                <a:ea typeface="Cambria Math" charset="0"/>
                                <a:cs typeface="Cambria Math" charset="0"/>
                              </a:rPr>
                              <m:t>𝜷</m:t>
                            </m:r>
                          </m:e>
                          <m:sub>
                            <m:r>
                              <a:rPr lang="en-US" b="1" i="1" smtClean="0">
                                <a:latin typeface="Cambria Math" charset="0"/>
                              </a:rPr>
                              <m:t>𝟎</m:t>
                            </m:r>
                          </m:sub>
                        </m:sSub>
                      </m:e>
                    </m:acc>
                    <m:r>
                      <a:rPr lang="en-US" i="1" smtClean="0">
                        <a:latin typeface="Cambria Math" charset="0"/>
                        <a:ea typeface="Cambria Math" charset="0"/>
                        <a:cs typeface="Cambria Math" charset="0"/>
                      </a:rPr>
                      <m:t>±</m:t>
                    </m:r>
                    <m:sSup>
                      <m:sSupPr>
                        <m:ctrlPr>
                          <a:rPr lang="en-US" i="1" smtClean="0">
                            <a:latin typeface="Cambria Math" charset="0"/>
                            <a:ea typeface="Cambria Math" charset="0"/>
                            <a:cs typeface="Cambria Math" charset="0"/>
                          </a:rPr>
                        </m:ctrlPr>
                      </m:sSupPr>
                      <m:e>
                        <m:r>
                          <a:rPr lang="en-US" b="1" i="1" smtClean="0">
                            <a:latin typeface="Cambria Math" charset="0"/>
                            <a:ea typeface="Cambria Math" charset="0"/>
                            <a:cs typeface="Cambria Math" charset="0"/>
                          </a:rPr>
                          <m:t>𝒕</m:t>
                        </m:r>
                      </m:e>
                      <m:sup>
                        <m:r>
                          <a:rPr lang="en-US" b="1" i="1" smtClean="0">
                            <a:latin typeface="Cambria Math" charset="0"/>
                            <a:ea typeface="Cambria Math" charset="0"/>
                            <a:cs typeface="Cambria Math" charset="0"/>
                          </a:rPr>
                          <m:t>∗</m:t>
                        </m:r>
                      </m:sup>
                    </m:sSup>
                    <m:r>
                      <a:rPr lang="en-US" b="1" i="1" smtClean="0">
                        <a:latin typeface="Cambria Math" charset="0"/>
                        <a:ea typeface="Cambria Math" charset="0"/>
                        <a:cs typeface="Cambria Math" charset="0"/>
                      </a:rPr>
                      <m:t>𝑺𝑬</m:t>
                    </m:r>
                    <m:d>
                      <m:dPr>
                        <m:ctrlPr>
                          <a:rPr lang="mr-IN" b="1" i="1" smtClean="0">
                            <a:latin typeface="Cambria Math" charset="0"/>
                            <a:ea typeface="Cambria Math" charset="0"/>
                            <a:cs typeface="Cambria Math" charset="0"/>
                          </a:rPr>
                        </m:ctrlPr>
                      </m:dPr>
                      <m:e>
                        <m:acc>
                          <m:accPr>
                            <m:chr m:val="̂"/>
                            <m:ctrlPr>
                              <a:rPr lang="en-US" i="1">
                                <a:latin typeface="Cambria Math" charset="0"/>
                              </a:rPr>
                            </m:ctrlPr>
                          </m:accPr>
                          <m:e>
                            <m:sSub>
                              <m:sSubPr>
                                <m:ctrlPr>
                                  <a:rPr lang="en-US" i="1">
                                    <a:latin typeface="Cambria Math" charset="0"/>
                                  </a:rPr>
                                </m:ctrlPr>
                              </m:sSubPr>
                              <m:e>
                                <m:r>
                                  <a:rPr lang="en-US" i="1">
                                    <a:latin typeface="Cambria Math" charset="0"/>
                                    <a:ea typeface="Cambria Math" charset="0"/>
                                    <a:cs typeface="Cambria Math" charset="0"/>
                                  </a:rPr>
                                  <m:t>𝜷</m:t>
                                </m:r>
                              </m:e>
                              <m:sub>
                                <m:r>
                                  <a:rPr lang="en-US" b="1" i="1" smtClean="0">
                                    <a:latin typeface="Cambria Math" charset="0"/>
                                  </a:rPr>
                                  <m:t>𝟎</m:t>
                                </m:r>
                              </m:sub>
                            </m:sSub>
                          </m:e>
                        </m:acc>
                      </m:e>
                    </m:d>
                  </m:oMath>
                </a14:m>
                <a:r>
                  <a:rPr lang="en-US" dirty="0" smtClean="0"/>
                  <a:t> or </a:t>
                </a:r>
                <a14:m>
                  <m:oMath xmlns:m="http://schemas.openxmlformats.org/officeDocument/2006/math">
                    <m:acc>
                      <m:accPr>
                        <m:chr m:val="̂"/>
                        <m:ctrlPr>
                          <a:rPr lang="en-US" i="1">
                            <a:latin typeface="Cambria Math" charset="0"/>
                          </a:rPr>
                        </m:ctrlPr>
                      </m:accPr>
                      <m:e>
                        <m:sSub>
                          <m:sSubPr>
                            <m:ctrlPr>
                              <a:rPr lang="en-US" i="1">
                                <a:latin typeface="Cambria Math" charset="0"/>
                              </a:rPr>
                            </m:ctrlPr>
                          </m:sSubPr>
                          <m:e>
                            <m:r>
                              <a:rPr lang="en-US" i="1">
                                <a:latin typeface="Cambria Math" charset="0"/>
                                <a:ea typeface="Cambria Math" charset="0"/>
                                <a:cs typeface="Cambria Math" charset="0"/>
                              </a:rPr>
                              <m:t>𝜷</m:t>
                            </m:r>
                          </m:e>
                          <m:sub>
                            <m:r>
                              <a:rPr lang="en-US" i="1">
                                <a:latin typeface="Cambria Math" charset="0"/>
                              </a:rPr>
                              <m:t>𝟏</m:t>
                            </m:r>
                          </m:sub>
                        </m:sSub>
                      </m:e>
                    </m:acc>
                    <m:r>
                      <a:rPr lang="en-US" i="1">
                        <a:latin typeface="Cambria Math" charset="0"/>
                        <a:ea typeface="Cambria Math" charset="0"/>
                        <a:cs typeface="Cambria Math" charset="0"/>
                      </a:rPr>
                      <m:t>±</m:t>
                    </m:r>
                    <m:sSup>
                      <m:sSupPr>
                        <m:ctrlPr>
                          <a:rPr lang="en-US" i="1">
                            <a:latin typeface="Cambria Math" charset="0"/>
                            <a:ea typeface="Cambria Math" charset="0"/>
                            <a:cs typeface="Cambria Math" charset="0"/>
                          </a:rPr>
                        </m:ctrlPr>
                      </m:sSupPr>
                      <m:e>
                        <m:r>
                          <a:rPr lang="en-US" i="1">
                            <a:latin typeface="Cambria Math" charset="0"/>
                            <a:ea typeface="Cambria Math" charset="0"/>
                            <a:cs typeface="Cambria Math" charset="0"/>
                          </a:rPr>
                          <m:t>𝒕</m:t>
                        </m:r>
                      </m:e>
                      <m:sup>
                        <m:r>
                          <a:rPr lang="en-US" i="1">
                            <a:latin typeface="Cambria Math" charset="0"/>
                            <a:ea typeface="Cambria Math" charset="0"/>
                            <a:cs typeface="Cambria Math" charset="0"/>
                          </a:rPr>
                          <m:t>∗</m:t>
                        </m:r>
                      </m:sup>
                    </m:sSup>
                    <m:r>
                      <a:rPr lang="en-US" i="1">
                        <a:latin typeface="Cambria Math" charset="0"/>
                        <a:ea typeface="Cambria Math" charset="0"/>
                        <a:cs typeface="Cambria Math" charset="0"/>
                      </a:rPr>
                      <m:t>𝑺𝑬</m:t>
                    </m:r>
                    <m:d>
                      <m:dPr>
                        <m:ctrlPr>
                          <a:rPr lang="mr-IN" i="1">
                            <a:latin typeface="Cambria Math" charset="0"/>
                            <a:ea typeface="Cambria Math" charset="0"/>
                            <a:cs typeface="Cambria Math" charset="0"/>
                          </a:rPr>
                        </m:ctrlPr>
                      </m:dPr>
                      <m:e>
                        <m:acc>
                          <m:accPr>
                            <m:chr m:val="̂"/>
                            <m:ctrlPr>
                              <a:rPr lang="en-US" i="1">
                                <a:latin typeface="Cambria Math" charset="0"/>
                              </a:rPr>
                            </m:ctrlPr>
                          </m:accPr>
                          <m:e>
                            <m:sSub>
                              <m:sSubPr>
                                <m:ctrlPr>
                                  <a:rPr lang="en-US" i="1">
                                    <a:latin typeface="Cambria Math" charset="0"/>
                                  </a:rPr>
                                </m:ctrlPr>
                              </m:sSubPr>
                              <m:e>
                                <m:r>
                                  <a:rPr lang="en-US" i="1">
                                    <a:latin typeface="Cambria Math" charset="0"/>
                                    <a:ea typeface="Cambria Math" charset="0"/>
                                    <a:cs typeface="Cambria Math" charset="0"/>
                                  </a:rPr>
                                  <m:t>𝜷</m:t>
                                </m:r>
                              </m:e>
                              <m:sub>
                                <m:r>
                                  <a:rPr lang="en-US" i="1">
                                    <a:latin typeface="Cambria Math" charset="0"/>
                                  </a:rPr>
                                  <m:t>𝟏</m:t>
                                </m:r>
                              </m:sub>
                            </m:sSub>
                          </m:e>
                        </m:acc>
                      </m:e>
                    </m:d>
                  </m:oMath>
                </a14:m>
                <a:endParaRPr lang="en-US" dirty="0" smtClean="0"/>
              </a:p>
            </p:txBody>
          </p:sp>
        </mc:Choice>
        <mc:Fallback>
          <p:sp>
            <p:nvSpPr>
              <p:cNvPr id="3" name="Text Placeholder 2"/>
              <p:cNvSpPr>
                <a:spLocks noGrp="1" noRot="1" noChangeAspect="1" noMove="1" noResize="1" noEditPoints="1" noAdjustHandles="1" noChangeArrowheads="1" noChangeShapeType="1" noTextEdit="1"/>
              </p:cNvSpPr>
              <p:nvPr>
                <p:ph type="body" sz="quarter" idx="11"/>
              </p:nvPr>
            </p:nvSpPr>
            <p:spPr>
              <a:blipFill rotWithShape="0">
                <a:blip r:embed="rId2"/>
                <a:stretch>
                  <a:fillRect l="-1115" t="-1214"/>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1739348" y="2206815"/>
            <a:ext cx="6380922" cy="700043"/>
          </a:xfrm>
          <a:prstGeom prst="rect">
            <a:avLst/>
          </a:prstGeom>
        </p:spPr>
      </p:pic>
    </p:spTree>
    <p:extLst>
      <p:ext uri="{BB962C8B-B14F-4D97-AF65-F5344CB8AC3E}">
        <p14:creationId xmlns:p14="http://schemas.microsoft.com/office/powerpoint/2010/main" val="12101660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Hypothesis testing on the coefficients</a:t>
            </a:r>
            <a:endParaRPr lang="en-US" dirty="0"/>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1"/>
              </p:nvPr>
            </p:nvSpPr>
            <p:spPr/>
            <p:txBody>
              <a:bodyPr/>
              <a:lstStyle/>
              <a:p>
                <a:r>
                  <a:rPr lang="en-US" dirty="0" smtClean="0"/>
                  <a:t>Recall from statistical hypothesis testing, I said that we would revisit </a:t>
                </a:r>
                <a:r>
                  <a:rPr lang="en-US" i="1" dirty="0" smtClean="0"/>
                  <a:t>p</a:t>
                </a:r>
                <a:r>
                  <a:rPr lang="en-US" dirty="0" smtClean="0"/>
                  <a:t>-values </a:t>
                </a:r>
                <a:r>
                  <a:rPr lang="en-US" dirty="0" smtClean="0"/>
                  <a:t>in this section of the class </a:t>
                </a:r>
              </a:p>
              <a:p>
                <a:r>
                  <a:rPr lang="en-US" dirty="0" smtClean="0"/>
                  <a:t>Once we have our estimated coefficient values we test the hypothesis</a:t>
                </a:r>
              </a:p>
              <a:p>
                <a:pPr lvl="1"/>
                <a:r>
                  <a:rPr lang="en-US" dirty="0" smtClean="0"/>
                  <a:t>If this hypothesis true, then our model is simply:  </a:t>
                </a:r>
                <a14:m>
                  <m:oMath xmlns:m="http://schemas.openxmlformats.org/officeDocument/2006/math">
                    <m:r>
                      <a:rPr lang="en-US" b="1" i="1" smtClean="0">
                        <a:latin typeface="Cambria Math" charset="0"/>
                      </a:rPr>
                      <m:t>𝒚</m:t>
                    </m:r>
                    <m:r>
                      <a:rPr lang="en-US" b="1" i="1" smtClean="0">
                        <a:latin typeface="Cambria Math" charset="0"/>
                      </a:rPr>
                      <m:t>=</m:t>
                    </m:r>
                    <m:sSub>
                      <m:sSubPr>
                        <m:ctrlPr>
                          <a:rPr lang="en-US" b="1" i="1" smtClean="0">
                            <a:latin typeface="Cambria Math" charset="0"/>
                          </a:rPr>
                        </m:ctrlPr>
                      </m:sSubPr>
                      <m:e>
                        <m:r>
                          <a:rPr lang="en-US" b="1" i="1" smtClean="0">
                            <a:latin typeface="Cambria Math" charset="0"/>
                            <a:ea typeface="Cambria Math" charset="0"/>
                            <a:cs typeface="Cambria Math" charset="0"/>
                          </a:rPr>
                          <m:t>𝜷</m:t>
                        </m:r>
                      </m:e>
                      <m:sub>
                        <m:r>
                          <a:rPr lang="en-US" b="1" i="1" smtClean="0">
                            <a:latin typeface="Cambria Math" charset="0"/>
                          </a:rPr>
                          <m:t>𝟎</m:t>
                        </m:r>
                      </m:sub>
                    </m:sSub>
                    <m:r>
                      <a:rPr lang="en-US" b="1" i="1" smtClean="0">
                        <a:latin typeface="Cambria Math" charset="0"/>
                      </a:rPr>
                      <m:t>+</m:t>
                    </m:r>
                    <m:r>
                      <a:rPr lang="en-US" b="1" i="1" smtClean="0">
                        <a:latin typeface="Cambria Math" charset="0"/>
                        <a:ea typeface="Cambria Math" charset="0"/>
                        <a:cs typeface="Cambria Math" charset="0"/>
                      </a:rPr>
                      <m:t>𝝐</m:t>
                    </m:r>
                  </m:oMath>
                </a14:m>
                <a:r>
                  <a:rPr lang="en-US" dirty="0" smtClean="0"/>
                  <a:t> ,i.e., there is no correlation between x and y!</a:t>
                </a:r>
                <a:endParaRPr lang="en-US" dirty="0"/>
              </a:p>
            </p:txBody>
          </p:sp>
        </mc:Choice>
        <mc:Fallback>
          <p:sp>
            <p:nvSpPr>
              <p:cNvPr id="3" name="Text Placeholder 2"/>
              <p:cNvSpPr>
                <a:spLocks noGrp="1" noRot="1" noChangeAspect="1" noMove="1" noResize="1" noEditPoints="1" noAdjustHandles="1" noChangeArrowheads="1" noChangeShapeType="1" noTextEdit="1"/>
              </p:cNvSpPr>
              <p:nvPr>
                <p:ph type="body" sz="quarter" idx="11"/>
              </p:nvPr>
            </p:nvSpPr>
            <p:spPr>
              <a:blipFill rotWithShape="0">
                <a:blip r:embed="rId2"/>
                <a:stretch>
                  <a:fillRect l="-1115" t="-1214"/>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522255" y="4085379"/>
            <a:ext cx="1277248" cy="379525"/>
          </a:xfrm>
          <a:prstGeom prst="rect">
            <a:avLst/>
          </a:prstGeom>
        </p:spPr>
      </p:pic>
      <p:pic>
        <p:nvPicPr>
          <p:cNvPr id="5" name="Picture 4"/>
          <p:cNvPicPr>
            <a:picLocks noChangeAspect="1"/>
          </p:cNvPicPr>
          <p:nvPr/>
        </p:nvPicPr>
        <p:blipFill>
          <a:blip r:embed="rId4"/>
          <a:stretch>
            <a:fillRect/>
          </a:stretch>
        </p:blipFill>
        <p:spPr>
          <a:xfrm>
            <a:off x="2269208" y="4651513"/>
            <a:ext cx="4989759" cy="898981"/>
          </a:xfrm>
          <a:prstGeom prst="rect">
            <a:avLst/>
          </a:prstGeom>
        </p:spPr>
      </p:pic>
    </p:spTree>
    <p:extLst>
      <p:ext uri="{BB962C8B-B14F-4D97-AF65-F5344CB8AC3E}">
        <p14:creationId xmlns:p14="http://schemas.microsoft.com/office/powerpoint/2010/main" val="442458912"/>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UW Brand">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Custom 5">
      <a:dk1>
        <a:srgbClr val="33006F"/>
      </a:dk1>
      <a:lt1>
        <a:srgbClr val="E8D3A2"/>
      </a:lt1>
      <a:dk2>
        <a:srgbClr val="33006F"/>
      </a:dk2>
      <a:lt2>
        <a:srgbClr val="FFFFFF"/>
      </a:lt2>
      <a:accent1>
        <a:srgbClr val="33006F"/>
      </a:accent1>
      <a:accent2>
        <a:srgbClr val="E8D3A2"/>
      </a:accent2>
      <a:accent3>
        <a:srgbClr val="FFFFFF"/>
      </a:accent3>
      <a:accent4>
        <a:srgbClr val="B2B2B2"/>
      </a:accent4>
      <a:accent5>
        <a:srgbClr val="26005C"/>
      </a:accent5>
      <a:accent6>
        <a:srgbClr val="917B4C"/>
      </a:accent6>
      <a:hlink>
        <a:srgbClr val="26005C"/>
      </a:hlink>
      <a:folHlink>
        <a:srgbClr val="3300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12750</TotalTime>
  <Words>2154</Words>
  <Application>Microsoft Macintosh PowerPoint</Application>
  <PresentationFormat>On-screen Show (4:3)</PresentationFormat>
  <Paragraphs>215</Paragraphs>
  <Slides>40</Slides>
  <Notes>5</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40</vt:i4>
      </vt:variant>
    </vt:vector>
  </HeadingPairs>
  <TitlesOfParts>
    <vt:vector size="54" baseType="lpstr">
      <vt:lpstr>Cambria Math</vt:lpstr>
      <vt:lpstr>Encode Sans Normal Black</vt:lpstr>
      <vt:lpstr>Lucida Grande</vt:lpstr>
      <vt:lpstr>Mangal</vt:lpstr>
      <vt:lpstr>Open Sans</vt:lpstr>
      <vt:lpstr>Open Sans Light</vt:lpstr>
      <vt:lpstr>symbol</vt:lpstr>
      <vt:lpstr>Symbol Tiger Expert</vt:lpstr>
      <vt:lpstr>times new roman</vt:lpstr>
      <vt:lpstr>Uni Sans Regular</vt:lpstr>
      <vt:lpstr>Arial</vt:lpstr>
      <vt:lpstr>Calibri</vt:lpstr>
      <vt:lpstr>Custom Design</vt:lpstr>
      <vt:lpstr>1_Custom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Alanya Cannon</dc:creator>
  <cp:lastModifiedBy>David A Beck</cp:lastModifiedBy>
  <cp:revision>374</cp:revision>
  <cp:lastPrinted>2016-02-10T20:19:12Z</cp:lastPrinted>
  <dcterms:created xsi:type="dcterms:W3CDTF">2014-10-14T00:51:43Z</dcterms:created>
  <dcterms:modified xsi:type="dcterms:W3CDTF">2018-02-15T18:32:32Z</dcterms:modified>
</cp:coreProperties>
</file>